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08" r:id="rId3"/>
    <p:sldId id="305" r:id="rId4"/>
    <p:sldId id="261" r:id="rId5"/>
    <p:sldId id="278" r:id="rId6"/>
    <p:sldId id="263" r:id="rId7"/>
    <p:sldId id="285" r:id="rId8"/>
    <p:sldId id="279" r:id="rId9"/>
    <p:sldId id="266" r:id="rId10"/>
    <p:sldId id="298" r:id="rId11"/>
    <p:sldId id="281" r:id="rId12"/>
    <p:sldId id="267" r:id="rId13"/>
    <p:sldId id="262" r:id="rId14"/>
    <p:sldId id="300" r:id="rId15"/>
    <p:sldId id="280" r:id="rId16"/>
    <p:sldId id="271" r:id="rId17"/>
    <p:sldId id="297" r:id="rId18"/>
    <p:sldId id="295" r:id="rId19"/>
    <p:sldId id="296" r:id="rId20"/>
    <p:sldId id="299" r:id="rId21"/>
    <p:sldId id="292" r:id="rId22"/>
    <p:sldId id="293" r:id="rId23"/>
    <p:sldId id="294" r:id="rId24"/>
    <p:sldId id="270" r:id="rId25"/>
    <p:sldId id="260" r:id="rId26"/>
    <p:sldId id="286" r:id="rId27"/>
    <p:sldId id="301" r:id="rId28"/>
    <p:sldId id="287" r:id="rId29"/>
    <p:sldId id="302" r:id="rId30"/>
    <p:sldId id="288" r:id="rId31"/>
    <p:sldId id="289" r:id="rId32"/>
    <p:sldId id="303" r:id="rId33"/>
    <p:sldId id="290" r:id="rId34"/>
    <p:sldId id="306" r:id="rId35"/>
    <p:sldId id="276" r:id="rId36"/>
    <p:sldId id="277" r:id="rId37"/>
    <p:sldId id="307" r:id="rId38"/>
    <p:sldId id="291" r:id="rId39"/>
    <p:sldId id="310" r:id="rId40"/>
    <p:sldId id="259" r:id="rId41"/>
    <p:sldId id="309" r:id="rId42"/>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9C1"/>
    <a:srgbClr val="B2E8C0"/>
    <a:srgbClr val="FEDEFC"/>
    <a:srgbClr val="B50B78"/>
    <a:srgbClr val="FDFDE7"/>
    <a:srgbClr val="FE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155" autoAdjust="0"/>
  </p:normalViewPr>
  <p:slideViewPr>
    <p:cSldViewPr>
      <p:cViewPr>
        <p:scale>
          <a:sx n="89" d="100"/>
          <a:sy n="89" d="100"/>
        </p:scale>
        <p:origin x="-133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93E56D-D6D9-4017-A40B-08322B1F8F66}" type="datetimeFigureOut">
              <a:rPr lang="tr-TR" smtClean="0"/>
              <a:t>26.09.2019</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769BDD-6F5A-424E-B997-5D6C02C095FA}" type="slidenum">
              <a:rPr lang="tr-TR" smtClean="0"/>
              <a:t>‹#›</a:t>
            </a:fld>
            <a:endParaRPr lang="tr-TR"/>
          </a:p>
        </p:txBody>
      </p:sp>
    </p:spTree>
    <p:extLst>
      <p:ext uri="{BB962C8B-B14F-4D97-AF65-F5344CB8AC3E}">
        <p14:creationId xmlns:p14="http://schemas.microsoft.com/office/powerpoint/2010/main" val="57161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FBF042-12D7-4119-8C7D-EC14CB16BB03}" type="datetimeFigureOut">
              <a:rPr lang="tr-TR" smtClean="0"/>
              <a:t>26.09.2019</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198769-C288-4DDC-88A0-C2011ED6E488}" type="slidenum">
              <a:rPr lang="tr-TR" smtClean="0"/>
              <a:t>‹#›</a:t>
            </a:fld>
            <a:endParaRPr lang="tr-TR"/>
          </a:p>
        </p:txBody>
      </p:sp>
    </p:spTree>
    <p:extLst>
      <p:ext uri="{BB962C8B-B14F-4D97-AF65-F5344CB8AC3E}">
        <p14:creationId xmlns:p14="http://schemas.microsoft.com/office/powerpoint/2010/main" val="350639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5</a:t>
            </a:fld>
            <a:endParaRPr lang="tr-TR"/>
          </a:p>
        </p:txBody>
      </p:sp>
    </p:spTree>
    <p:extLst>
      <p:ext uri="{BB962C8B-B14F-4D97-AF65-F5344CB8AC3E}">
        <p14:creationId xmlns:p14="http://schemas.microsoft.com/office/powerpoint/2010/main" val="29383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‘Çeşitli</a:t>
            </a:r>
            <a:r>
              <a:rPr lang="tr-TR" baseline="0" dirty="0" smtClean="0"/>
              <a:t> organlar’ tabiri ile kast edilenin kemik, kas, diş vb. olduğu izah edilerek anlatılabilir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20</a:t>
            </a:fld>
            <a:endParaRPr lang="tr-TR"/>
          </a:p>
        </p:txBody>
      </p:sp>
    </p:spTree>
    <p:extLst>
      <p:ext uri="{BB962C8B-B14F-4D97-AF65-F5344CB8AC3E}">
        <p14:creationId xmlns:p14="http://schemas.microsoft.com/office/powerpoint/2010/main" val="369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a:t>
            </a:r>
          </a:p>
          <a:p>
            <a:r>
              <a:rPr lang="tr-TR" dirty="0" smtClean="0"/>
              <a:t>1- Bu grubun temel enerji kaynağı</a:t>
            </a:r>
            <a:r>
              <a:rPr lang="tr-TR" baseline="0" dirty="0" smtClean="0"/>
              <a:t> olan karbonhidrattan zengin olduğu vurgulanır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34</a:t>
            </a:fld>
            <a:endParaRPr lang="tr-TR"/>
          </a:p>
        </p:txBody>
      </p:sp>
    </p:spTree>
    <p:extLst>
      <p:ext uri="{BB962C8B-B14F-4D97-AF65-F5344CB8AC3E}">
        <p14:creationId xmlns:p14="http://schemas.microsoft.com/office/powerpoint/2010/main" val="15239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r>
              <a:rPr lang="tr-TR" dirty="0" smtClean="0"/>
              <a:t>3-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35</a:t>
            </a:fld>
            <a:endParaRPr lang="tr-TR"/>
          </a:p>
        </p:txBody>
      </p:sp>
    </p:spTree>
    <p:extLst>
      <p:ext uri="{BB962C8B-B14F-4D97-AF65-F5344CB8AC3E}">
        <p14:creationId xmlns:p14="http://schemas.microsoft.com/office/powerpoint/2010/main" val="26899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36</a:t>
            </a:fld>
            <a:endParaRPr lang="tr-TR"/>
          </a:p>
        </p:txBody>
      </p:sp>
    </p:spTree>
    <p:extLst>
      <p:ext uri="{BB962C8B-B14F-4D97-AF65-F5344CB8AC3E}">
        <p14:creationId xmlns:p14="http://schemas.microsoft.com/office/powerpoint/2010/main" val="42098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38</a:t>
            </a:fld>
            <a:endParaRPr lang="tr-TR"/>
          </a:p>
        </p:txBody>
      </p:sp>
    </p:spTree>
    <p:extLst>
      <p:ext uri="{BB962C8B-B14F-4D97-AF65-F5344CB8AC3E}">
        <p14:creationId xmlns:p14="http://schemas.microsoft.com/office/powerpoint/2010/main" val="41561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1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25.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 Id="rId1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16.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image" Target="../media/image56.jpeg"/><Relationship Id="rId16"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0.jpeg"/><Relationship Id="rId7"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503" y="1044059"/>
            <a:ext cx="8928992" cy="4176464"/>
          </a:xfrm>
          <a:ln>
            <a:solidFill>
              <a:srgbClr val="00B0F0"/>
            </a:solidFill>
          </a:ln>
        </p:spPr>
        <p:txBody>
          <a:bodyPr>
            <a:noAutofit/>
          </a:bodyPr>
          <a:lstStyle/>
          <a:p>
            <a:r>
              <a:rPr lang="tr-TR" sz="6000" b="1" dirty="0" smtClean="0">
                <a:solidFill>
                  <a:srgbClr val="FF0000"/>
                </a:solidFill>
                <a:latin typeface="+mn-lt"/>
              </a:rPr>
              <a:t>Beslenme </a:t>
            </a:r>
            <a:br>
              <a:rPr lang="tr-TR" sz="6000" b="1" dirty="0" smtClean="0">
                <a:solidFill>
                  <a:srgbClr val="FF0000"/>
                </a:solidFill>
                <a:latin typeface="+mn-lt"/>
              </a:rPr>
            </a:br>
            <a:r>
              <a:rPr lang="tr-TR" sz="6000" b="1" dirty="0" smtClean="0">
                <a:solidFill>
                  <a:srgbClr val="FF0000"/>
                </a:solidFill>
                <a:latin typeface="+mn-lt"/>
              </a:rPr>
              <a:t>Besin Ögeleri </a:t>
            </a:r>
            <a:br>
              <a:rPr lang="tr-TR" sz="6000" b="1" dirty="0" smtClean="0">
                <a:solidFill>
                  <a:srgbClr val="FF0000"/>
                </a:solidFill>
                <a:latin typeface="+mn-lt"/>
              </a:rPr>
            </a:br>
            <a:r>
              <a:rPr lang="tr-TR" sz="6000" b="1" dirty="0" smtClean="0">
                <a:solidFill>
                  <a:srgbClr val="FF0000"/>
                </a:solidFill>
                <a:latin typeface="+mn-lt"/>
              </a:rPr>
              <a:t>ve </a:t>
            </a:r>
            <a:br>
              <a:rPr lang="tr-TR" sz="6000" b="1" dirty="0" smtClean="0">
                <a:solidFill>
                  <a:srgbClr val="FF0000"/>
                </a:solidFill>
                <a:latin typeface="+mn-lt"/>
              </a:rPr>
            </a:br>
            <a:r>
              <a:rPr lang="tr-TR" sz="6000" b="1" dirty="0" smtClean="0">
                <a:solidFill>
                  <a:srgbClr val="FF0000"/>
                </a:solidFill>
                <a:latin typeface="+mn-lt"/>
              </a:rPr>
              <a:t>Besin Grupları</a:t>
            </a:r>
            <a:br>
              <a:rPr lang="tr-TR" sz="6000" b="1" dirty="0" smtClean="0">
                <a:solidFill>
                  <a:srgbClr val="FF0000"/>
                </a:solidFill>
                <a:latin typeface="+mn-lt"/>
              </a:rPr>
            </a:br>
            <a:r>
              <a:rPr lang="tr-TR" sz="2800" b="1" dirty="0" smtClean="0">
                <a:latin typeface="+mn-lt"/>
              </a:rPr>
              <a:t>- Ortaokul -</a:t>
            </a:r>
            <a:endParaRPr lang="tr-TR" sz="6000" b="1" dirty="0">
              <a:latin typeface="+mn-lt"/>
            </a:endParaRPr>
          </a:p>
        </p:txBody>
      </p:sp>
      <p:pic>
        <p:nvPicPr>
          <p:cNvPr id="5" name="Resim 4"/>
          <p:cNvPicPr>
            <a:picLocks noChangeAspect="1"/>
          </p:cNvPicPr>
          <p:nvPr/>
        </p:nvPicPr>
        <p:blipFill>
          <a:blip r:embed="rId2"/>
          <a:stretch>
            <a:fillRect/>
          </a:stretch>
        </p:blipFill>
        <p:spPr>
          <a:xfrm>
            <a:off x="3741792" y="5301175"/>
            <a:ext cx="1624413" cy="1512000"/>
          </a:xfrm>
          <a:prstGeom prst="ellipse">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404" y="72059"/>
            <a:ext cx="3579188" cy="972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107504" y="908720"/>
            <a:ext cx="8928992" cy="5832648"/>
          </a:xfrm>
        </p:spPr>
        <p:txBody>
          <a:bodyPr>
            <a:normAutofit/>
          </a:bodyPr>
          <a:lstStyle/>
          <a:p>
            <a:r>
              <a:rPr lang="tr-TR" sz="2800" dirty="0" smtClean="0"/>
              <a:t>Sıvı </a:t>
            </a:r>
            <a:r>
              <a:rPr lang="tr-TR" sz="2800" dirty="0"/>
              <a:t>ve katı yağlar olmak üzere ikiye ayrılırlar. </a:t>
            </a:r>
            <a:endParaRPr lang="tr-TR" sz="2800" dirty="0" smtClean="0"/>
          </a:p>
          <a:p>
            <a:pPr lvl="1"/>
            <a:r>
              <a:rPr lang="tr-TR" dirty="0" smtClean="0"/>
              <a:t>Sıvı yağlar </a:t>
            </a:r>
            <a:r>
              <a:rPr lang="tr-TR" dirty="0" smtClean="0">
                <a:sym typeface="Wingdings" panose="05000000000000000000" pitchFamily="2" charset="2"/>
              </a:rPr>
              <a:t> </a:t>
            </a:r>
            <a:r>
              <a:rPr lang="tr-TR" dirty="0" smtClean="0"/>
              <a:t>zeytin</a:t>
            </a:r>
            <a:r>
              <a:rPr lang="tr-TR" dirty="0"/>
              <a:t>, </a:t>
            </a:r>
            <a:r>
              <a:rPr lang="tr-TR" dirty="0" smtClean="0"/>
              <a:t>ayçiçeği, </a:t>
            </a:r>
            <a:r>
              <a:rPr lang="tr-TR" dirty="0"/>
              <a:t>mısır, fındık ve soya gibi bitkisel besinlerden elde </a:t>
            </a:r>
            <a:r>
              <a:rPr lang="tr-TR" dirty="0" smtClean="0"/>
              <a:t>edilir </a:t>
            </a:r>
          </a:p>
          <a:p>
            <a:pPr lvl="1"/>
            <a:r>
              <a:rPr lang="tr-TR" dirty="0" smtClean="0"/>
              <a:t>Katı </a:t>
            </a:r>
            <a:r>
              <a:rPr lang="tr-TR" dirty="0"/>
              <a:t>yağlar </a:t>
            </a:r>
            <a:r>
              <a:rPr lang="tr-TR" dirty="0" smtClean="0">
                <a:sym typeface="Wingdings" panose="05000000000000000000" pitchFamily="2" charset="2"/>
              </a:rPr>
              <a:t> </a:t>
            </a:r>
            <a:r>
              <a:rPr lang="tr-TR" dirty="0" smtClean="0"/>
              <a:t>iç yağı, kuyruk yağı, margarin ve tereyağıdır</a:t>
            </a:r>
          </a:p>
          <a:p>
            <a:pPr lvl="2"/>
            <a:r>
              <a:rPr lang="tr-TR" sz="2000" b="1" dirty="0" smtClean="0">
                <a:solidFill>
                  <a:schemeClr val="accent6"/>
                </a:solidFill>
              </a:rPr>
              <a:t>Ayrıca </a:t>
            </a:r>
            <a:r>
              <a:rPr lang="tr-TR" sz="2000" b="1" dirty="0">
                <a:solidFill>
                  <a:schemeClr val="accent6"/>
                </a:solidFill>
              </a:rPr>
              <a:t>bütün hayvansal besinlerin içinde de katı yağlar </a:t>
            </a:r>
            <a:r>
              <a:rPr lang="tr-TR" sz="2000" b="1" dirty="0" smtClean="0">
                <a:solidFill>
                  <a:schemeClr val="accent6"/>
                </a:solidFill>
              </a:rPr>
              <a:t>bulunur!</a:t>
            </a:r>
          </a:p>
          <a:p>
            <a:r>
              <a:rPr lang="tr-TR" sz="2800" dirty="0" smtClean="0"/>
              <a:t>Fındık</a:t>
            </a:r>
            <a:r>
              <a:rPr lang="tr-TR" sz="2800" dirty="0"/>
              <a:t>, ceviz gibi gıdalarda da yağ var </a:t>
            </a:r>
            <a:r>
              <a:rPr lang="tr-TR" sz="2800" dirty="0">
                <a:solidFill>
                  <a:srgbClr val="00B0F0"/>
                </a:solidFill>
                <a:sym typeface="Wingdings" panose="05000000000000000000" pitchFamily="2" charset="2"/>
              </a:rPr>
              <a:t> yararlı yağlardır</a:t>
            </a:r>
            <a:endParaRPr lang="tr-TR" sz="2800" dirty="0">
              <a:solidFill>
                <a:srgbClr val="00B0F0"/>
              </a:solidFill>
            </a:endParaRPr>
          </a:p>
        </p:txBody>
      </p:sp>
      <p:grpSp>
        <p:nvGrpSpPr>
          <p:cNvPr id="7" name="Grup 6"/>
          <p:cNvGrpSpPr/>
          <p:nvPr/>
        </p:nvGrpSpPr>
        <p:grpSpPr>
          <a:xfrm>
            <a:off x="539552" y="4293096"/>
            <a:ext cx="8363272" cy="2167519"/>
            <a:chOff x="457200" y="5004384"/>
            <a:chExt cx="8363272" cy="2167519"/>
          </a:xfrm>
        </p:grpSpPr>
        <p:sp>
          <p:nvSpPr>
            <p:cNvPr id="4" name="Yuvarlatılmış Dikdörtgen 3"/>
            <p:cNvSpPr/>
            <p:nvPr/>
          </p:nvSpPr>
          <p:spPr>
            <a:xfrm>
              <a:off x="457200" y="5004384"/>
              <a:ext cx="8363272" cy="1584176"/>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2" algn="ctr"/>
              <a:r>
                <a:rPr lang="tr-TR" sz="3600" b="1" dirty="0">
                  <a:solidFill>
                    <a:srgbClr val="FF0000"/>
                  </a:solidFill>
                </a:rPr>
                <a:t>Katı yağların fazla miktarda tüketilmesi, kalp ve damar </a:t>
              </a:r>
              <a:r>
                <a:rPr lang="tr-TR" sz="3600" b="1" dirty="0" smtClean="0">
                  <a:solidFill>
                    <a:srgbClr val="FF0000"/>
                  </a:solidFill>
                </a:rPr>
                <a:t>sağlığı </a:t>
              </a:r>
              <a:r>
                <a:rPr lang="tr-TR" sz="3600" b="1" dirty="0">
                  <a:solidFill>
                    <a:srgbClr val="FF0000"/>
                  </a:solidFill>
                </a:rPr>
                <a:t>için </a:t>
              </a:r>
              <a:r>
                <a:rPr lang="tr-TR" sz="3600" b="1" dirty="0" smtClean="0">
                  <a:solidFill>
                    <a:srgbClr val="FF0000"/>
                  </a:solidFill>
                </a:rPr>
                <a:t>zararlıdır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6361856" y="6293249"/>
              <a:ext cx="825506" cy="878654"/>
            </a:xfrm>
            <a:prstGeom prst="rect">
              <a:avLst/>
            </a:prstGeom>
          </p:spPr>
        </p:pic>
      </p:gr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5084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6" name="Yuvarlatılmış Dikdörtgen 5"/>
          <p:cNvSpPr/>
          <p:nvPr/>
        </p:nvSpPr>
        <p:spPr>
          <a:xfrm>
            <a:off x="2648710" y="119675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solidFill>
                  <a:schemeClr val="tx1"/>
                </a:solidFill>
              </a:rPr>
              <a:t>Yağ içeriği yüksek besinleri fazla </a:t>
            </a:r>
            <a:r>
              <a:rPr lang="tr-TR" sz="3200" b="1" dirty="0" smtClean="0">
                <a:solidFill>
                  <a:schemeClr val="tx1"/>
                </a:solidFill>
              </a:rPr>
              <a:t>tüketirsek ne </a:t>
            </a:r>
            <a:r>
              <a:rPr lang="tr-TR" sz="3200" b="1" dirty="0">
                <a:solidFill>
                  <a:schemeClr val="tx1"/>
                </a:solidFill>
              </a:rPr>
              <a:t>olur?</a:t>
            </a:r>
          </a:p>
        </p:txBody>
      </p:sp>
      <p:sp>
        <p:nvSpPr>
          <p:cNvPr id="7" name="Yuvarlatılmış Dikdörtgen 6"/>
          <p:cNvSpPr/>
          <p:nvPr/>
        </p:nvSpPr>
        <p:spPr>
          <a:xfrm>
            <a:off x="2339752" y="2564904"/>
            <a:ext cx="6696744" cy="4128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1"/>
                </a:solidFill>
              </a:rPr>
              <a:t>Gereğinden </a:t>
            </a:r>
            <a:r>
              <a:rPr lang="tr-TR" sz="3200" dirty="0">
                <a:solidFill>
                  <a:schemeClr val="tx1"/>
                </a:solidFill>
              </a:rPr>
              <a:t>fazla enerji aldığımız için </a:t>
            </a:r>
            <a:r>
              <a:rPr lang="tr-TR" sz="3200" dirty="0" smtClean="0">
                <a:solidFill>
                  <a:schemeClr val="tx1"/>
                </a:solidFill>
              </a:rPr>
              <a:t>kilo alırız </a:t>
            </a:r>
          </a:p>
          <a:p>
            <a:pPr marL="457200" indent="-457200">
              <a:buFont typeface="Arial" panose="020B0604020202020204" pitchFamily="34" charset="0"/>
              <a:buChar char="•"/>
            </a:pPr>
            <a:r>
              <a:rPr lang="tr-TR" sz="3200" dirty="0" smtClean="0">
                <a:solidFill>
                  <a:schemeClr val="tx1"/>
                </a:solidFill>
              </a:rPr>
              <a:t>Vücudumuzda </a:t>
            </a:r>
            <a:r>
              <a:rPr lang="tr-TR" sz="3200" dirty="0">
                <a:solidFill>
                  <a:schemeClr val="tx1"/>
                </a:solidFill>
              </a:rPr>
              <a:t>dolaşan kanın bileşimi bozulur </a:t>
            </a:r>
            <a:endParaRPr lang="tr-TR" sz="3200" dirty="0" smtClean="0">
              <a:solidFill>
                <a:schemeClr val="tx1"/>
              </a:solidFill>
            </a:endParaRPr>
          </a:p>
          <a:p>
            <a:pPr marL="457200" indent="-457200">
              <a:buFont typeface="Arial" panose="020B0604020202020204" pitchFamily="34" charset="0"/>
              <a:buChar char="•"/>
            </a:pPr>
            <a:r>
              <a:rPr lang="tr-TR" sz="3200" dirty="0" smtClean="0">
                <a:solidFill>
                  <a:schemeClr val="tx1"/>
                </a:solidFill>
              </a:rPr>
              <a:t>Kalp </a:t>
            </a:r>
            <a:r>
              <a:rPr lang="tr-TR" sz="3200" dirty="0">
                <a:solidFill>
                  <a:schemeClr val="tx1"/>
                </a:solidFill>
              </a:rPr>
              <a:t>ve damar sağlığımız olumsuz </a:t>
            </a:r>
            <a:r>
              <a:rPr lang="tr-TR" sz="3200" dirty="0" smtClean="0">
                <a:solidFill>
                  <a:schemeClr val="tx1"/>
                </a:solidFill>
              </a:rPr>
              <a:t>etkilenir </a:t>
            </a:r>
            <a:endParaRPr lang="tr-TR" sz="3200" dirty="0">
              <a:solidFill>
                <a:schemeClr val="tx1"/>
              </a:solidFill>
            </a:endParaRPr>
          </a:p>
          <a:p>
            <a:pPr marL="914400" lvl="1" indent="-457200">
              <a:buFont typeface="Calibri" panose="020F0502020204030204" pitchFamily="34" charset="0"/>
              <a:buChar char="¤"/>
            </a:pPr>
            <a:r>
              <a:rPr lang="tr-TR" sz="2800" dirty="0" smtClean="0">
                <a:solidFill>
                  <a:schemeClr val="tx1"/>
                </a:solidFill>
              </a:rPr>
              <a:t>Özellikle katı yağlar kalp ve damarlarımız için daha zararlıdır</a:t>
            </a:r>
            <a:endParaRPr lang="tr-TR" sz="2800" dirty="0">
              <a:solidFill>
                <a:schemeClr val="tx1"/>
              </a:solidFill>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25681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grpSp>
        <p:nvGrpSpPr>
          <p:cNvPr id="3" name="Grup 2"/>
          <p:cNvGrpSpPr/>
          <p:nvPr/>
        </p:nvGrpSpPr>
        <p:grpSpPr>
          <a:xfrm>
            <a:off x="788458" y="843833"/>
            <a:ext cx="8147458" cy="5431485"/>
            <a:chOff x="788458" y="843833"/>
            <a:chExt cx="8147458" cy="543148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58" y="843833"/>
              <a:ext cx="7567084" cy="543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7775168" y="3068960"/>
              <a:ext cx="1160748" cy="1328320"/>
            </a:xfrm>
            <a:prstGeom prst="rect">
              <a:avLst/>
            </a:prstGeom>
          </p:spPr>
        </p:pic>
      </p:grpSp>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05877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4392488"/>
          </a:xfrm>
        </p:spPr>
        <p:txBody>
          <a:bodyPr>
            <a:normAutofit fontScale="92500" lnSpcReduction="10000"/>
          </a:bodyPr>
          <a:lstStyle/>
          <a:p>
            <a:r>
              <a:rPr lang="tr-TR" dirty="0" smtClean="0"/>
              <a:t>Hücrelerimizin </a:t>
            </a:r>
            <a:r>
              <a:rPr lang="tr-TR" dirty="0"/>
              <a:t>büyük bir bölümü proteinlerden </a:t>
            </a:r>
            <a:r>
              <a:rPr lang="tr-TR" dirty="0" smtClean="0"/>
              <a:t>yapılmıştır</a:t>
            </a:r>
          </a:p>
          <a:p>
            <a:endParaRPr lang="tr-TR" sz="2000" dirty="0" smtClean="0"/>
          </a:p>
          <a:p>
            <a:r>
              <a:rPr lang="tr-TR" dirty="0" smtClean="0"/>
              <a:t>Hücreler </a:t>
            </a:r>
            <a:r>
              <a:rPr lang="tr-TR" dirty="0"/>
              <a:t>sürekli olarak değişip yenilendiğinden </a:t>
            </a:r>
            <a:r>
              <a:rPr lang="tr-TR" dirty="0" smtClean="0"/>
              <a:t>vücudumuzda </a:t>
            </a:r>
            <a:r>
              <a:rPr lang="tr-TR" dirty="0"/>
              <a:t>protein depo miktarı çok </a:t>
            </a:r>
            <a:r>
              <a:rPr lang="tr-TR" dirty="0" smtClean="0"/>
              <a:t>azdır</a:t>
            </a:r>
          </a:p>
          <a:p>
            <a:pPr lvl="1"/>
            <a:r>
              <a:rPr lang="tr-TR" i="1" dirty="0" smtClean="0">
                <a:solidFill>
                  <a:schemeClr val="accent1"/>
                </a:solidFill>
              </a:rPr>
              <a:t>Vücut </a:t>
            </a:r>
            <a:r>
              <a:rPr lang="tr-TR" i="1" dirty="0">
                <a:solidFill>
                  <a:schemeClr val="accent1"/>
                </a:solidFill>
              </a:rPr>
              <a:t>proteinlerinin oluşumu için kaynak yiyeceklerin içinde bulunan </a:t>
            </a:r>
            <a:r>
              <a:rPr lang="tr-TR" i="1" dirty="0" smtClean="0">
                <a:solidFill>
                  <a:schemeClr val="accent1"/>
                </a:solidFill>
              </a:rPr>
              <a:t>proteinlerdir!</a:t>
            </a:r>
            <a:endParaRPr lang="tr-TR" i="1" dirty="0">
              <a:solidFill>
                <a:schemeClr val="accent1"/>
              </a:solidFill>
            </a:endParaRPr>
          </a:p>
          <a:p>
            <a:endParaRPr lang="tr-TR" sz="2200" dirty="0" smtClean="0"/>
          </a:p>
          <a:p>
            <a:r>
              <a:rPr lang="tr-TR" dirty="0" smtClean="0"/>
              <a:t>Et, tavuk, süt</a:t>
            </a:r>
            <a:r>
              <a:rPr lang="tr-TR" dirty="0"/>
              <a:t> </a:t>
            </a:r>
            <a:r>
              <a:rPr lang="tr-TR" dirty="0" smtClean="0"/>
              <a:t>ve ürünleri, yumurta, balık, </a:t>
            </a:r>
            <a:r>
              <a:rPr lang="tr-TR" dirty="0" err="1" smtClean="0"/>
              <a:t>kurubaklagiller</a:t>
            </a:r>
            <a:r>
              <a:rPr lang="tr-TR" dirty="0" smtClean="0"/>
              <a:t> protein içeriği zengin gıdalardır</a:t>
            </a:r>
          </a:p>
        </p:txBody>
      </p:sp>
      <p:sp>
        <p:nvSpPr>
          <p:cNvPr id="4" name="Metin kutusu 3"/>
          <p:cNvSpPr txBox="1"/>
          <p:nvPr/>
        </p:nvSpPr>
        <p:spPr>
          <a:xfrm>
            <a:off x="1691680" y="5150070"/>
            <a:ext cx="5551263" cy="1077218"/>
          </a:xfrm>
          <a:prstGeom prst="rect">
            <a:avLst/>
          </a:prstGeom>
          <a:solidFill>
            <a:schemeClr val="accent6">
              <a:lumMod val="20000"/>
              <a:lumOff val="80000"/>
            </a:schemeClr>
          </a:solidFill>
          <a:ln>
            <a:solidFill>
              <a:srgbClr val="00B0F0"/>
            </a:solidFill>
          </a:ln>
        </p:spPr>
        <p:txBody>
          <a:bodyPr wrap="none" rtlCol="0">
            <a:spAutoFit/>
          </a:bodyPr>
          <a:lstStyle/>
          <a:p>
            <a:pPr algn="ctr"/>
            <a:r>
              <a:rPr lang="tr-TR" sz="3200" b="1" i="1" dirty="0" smtClean="0">
                <a:solidFill>
                  <a:srgbClr val="FF0000"/>
                </a:solidFill>
              </a:rPr>
              <a:t>Her gün 1 adet yumurta yiyelim</a:t>
            </a:r>
          </a:p>
          <a:p>
            <a:pPr algn="ctr"/>
            <a:r>
              <a:rPr lang="tr-TR" sz="3200" b="1" i="1" dirty="0" smtClean="0">
                <a:solidFill>
                  <a:srgbClr val="FF0000"/>
                </a:solidFill>
              </a:rPr>
              <a:t>Sağlıklı büyüyelim</a:t>
            </a:r>
            <a:endParaRPr lang="tr-TR" sz="3200" b="1" i="1" dirty="0">
              <a:solidFill>
                <a:srgbClr val="FF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96387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Proteinler </a:t>
            </a:r>
            <a:r>
              <a:rPr lang="tr-TR" dirty="0"/>
              <a:t>sindirim </a:t>
            </a:r>
            <a:r>
              <a:rPr lang="tr-TR" dirty="0" smtClean="0"/>
              <a:t>sistemimizde </a:t>
            </a:r>
            <a:r>
              <a:rPr lang="tr-TR" dirty="0"/>
              <a:t>yapı taşlarını oluşturan amino asitlere </a:t>
            </a:r>
            <a:r>
              <a:rPr lang="tr-TR" dirty="0" smtClean="0"/>
              <a:t>ayrılır</a:t>
            </a:r>
          </a:p>
          <a:p>
            <a:endParaRPr lang="tr-TR" dirty="0" smtClean="0">
              <a:solidFill>
                <a:srgbClr val="FF0000"/>
              </a:solidFill>
            </a:endParaRPr>
          </a:p>
          <a:p>
            <a:r>
              <a:rPr lang="tr-TR" dirty="0" smtClean="0">
                <a:solidFill>
                  <a:srgbClr val="FF0000"/>
                </a:solidFill>
              </a:rPr>
              <a:t>Büyüme </a:t>
            </a:r>
            <a:r>
              <a:rPr lang="tr-TR" dirty="0">
                <a:solidFill>
                  <a:srgbClr val="FF0000"/>
                </a:solidFill>
              </a:rPr>
              <a:t>ve </a:t>
            </a:r>
            <a:r>
              <a:rPr lang="tr-TR" dirty="0" smtClean="0">
                <a:solidFill>
                  <a:srgbClr val="FF0000"/>
                </a:solidFill>
              </a:rPr>
              <a:t>gelişme </a:t>
            </a:r>
            <a:r>
              <a:rPr lang="tr-TR" dirty="0" smtClean="0"/>
              <a:t>ile </a:t>
            </a:r>
            <a:r>
              <a:rPr lang="tr-TR" dirty="0" smtClean="0">
                <a:solidFill>
                  <a:srgbClr val="FF0000"/>
                </a:solidFill>
              </a:rPr>
              <a:t>doku ve organlarımızdaki hücrelerin yapımında </a:t>
            </a:r>
            <a:r>
              <a:rPr lang="tr-TR" dirty="0" smtClean="0"/>
              <a:t>gerekli </a:t>
            </a:r>
          </a:p>
          <a:p>
            <a:endParaRPr lang="tr-TR" dirty="0" smtClean="0"/>
          </a:p>
          <a:p>
            <a:r>
              <a:rPr lang="tr-TR" dirty="0" smtClean="0"/>
              <a:t>Vücudumuzu </a:t>
            </a:r>
            <a:r>
              <a:rPr lang="tr-TR" dirty="0"/>
              <a:t>hastalıklara karşı koruyan </a:t>
            </a:r>
            <a:r>
              <a:rPr lang="tr-TR" dirty="0">
                <a:solidFill>
                  <a:srgbClr val="FF0000"/>
                </a:solidFill>
              </a:rPr>
              <a:t>savunma </a:t>
            </a:r>
            <a:r>
              <a:rPr lang="tr-TR" dirty="0" smtClean="0">
                <a:solidFill>
                  <a:srgbClr val="FF0000"/>
                </a:solidFill>
              </a:rPr>
              <a:t>sistemimiz</a:t>
            </a:r>
            <a:r>
              <a:rPr lang="tr-TR" dirty="0" smtClean="0"/>
              <a:t> </a:t>
            </a:r>
            <a:r>
              <a:rPr lang="tr-TR" dirty="0"/>
              <a:t>için </a:t>
            </a:r>
            <a:r>
              <a:rPr lang="tr-TR" dirty="0" smtClean="0"/>
              <a:t>gerekli</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67348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4" name="Yuvarlatılmış Dikdörtgen 3"/>
          <p:cNvSpPr/>
          <p:nvPr/>
        </p:nvSpPr>
        <p:spPr>
          <a:xfrm>
            <a:off x="2649656" y="1396471"/>
            <a:ext cx="5873045" cy="109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smtClean="0">
                <a:solidFill>
                  <a:schemeClr val="tx2"/>
                </a:solidFill>
                <a:latin typeface="Comic Sans MS" panose="030F0702030302020204" pitchFamily="66" charset="0"/>
              </a:rPr>
              <a:t>Yeterince protein almazsak ne olur?</a:t>
            </a:r>
            <a:endParaRPr lang="tr-TR" sz="3200" b="1" dirty="0">
              <a:solidFill>
                <a:schemeClr val="tx2"/>
              </a:solidFill>
              <a:latin typeface="Comic Sans MS" panose="030F0702030302020204" pitchFamily="66" charset="0"/>
            </a:endParaRPr>
          </a:p>
        </p:txBody>
      </p:sp>
      <p:sp>
        <p:nvSpPr>
          <p:cNvPr id="5" name="Yuvarlatılmış Dikdörtgen 4"/>
          <p:cNvSpPr/>
          <p:nvPr/>
        </p:nvSpPr>
        <p:spPr>
          <a:xfrm>
            <a:off x="2057169" y="2943451"/>
            <a:ext cx="684076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Büyüme </a:t>
            </a:r>
            <a:r>
              <a:rPr lang="tr-TR" sz="3200" dirty="0">
                <a:solidFill>
                  <a:schemeClr val="tx2"/>
                </a:solidFill>
                <a:latin typeface="Comic Sans MS" panose="030F0702030302020204" pitchFamily="66" charset="0"/>
              </a:rPr>
              <a:t>ve gelişmemiz yavaşlar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Kolay </a:t>
            </a:r>
            <a:r>
              <a:rPr lang="tr-TR" sz="3200" dirty="0">
                <a:solidFill>
                  <a:schemeClr val="tx2"/>
                </a:solidFill>
                <a:latin typeface="Comic Sans MS" panose="030F0702030302020204" pitchFamily="66" charset="0"/>
              </a:rPr>
              <a:t>hasta oluruz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Hastalıklar </a:t>
            </a:r>
            <a:r>
              <a:rPr lang="tr-TR" sz="3200" dirty="0">
                <a:solidFill>
                  <a:schemeClr val="tx2"/>
                </a:solidFill>
                <a:latin typeface="Comic Sans MS" panose="030F0702030302020204" pitchFamily="66" charset="0"/>
              </a:rPr>
              <a:t>daha uzun sürer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Yaralarımız daha geç iyileşir</a:t>
            </a: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Saç</a:t>
            </a:r>
            <a:r>
              <a:rPr lang="tr-TR" sz="3200" dirty="0">
                <a:solidFill>
                  <a:schemeClr val="tx2"/>
                </a:solidFill>
                <a:latin typeface="Comic Sans MS" panose="030F0702030302020204" pitchFamily="66" charset="0"/>
              </a:rPr>
              <a:t>, deri, tırnak </a:t>
            </a:r>
            <a:r>
              <a:rPr lang="tr-TR" sz="3200" dirty="0" smtClean="0">
                <a:solidFill>
                  <a:schemeClr val="tx2"/>
                </a:solidFill>
                <a:latin typeface="Comic Sans MS" panose="030F0702030302020204" pitchFamily="66" charset="0"/>
              </a:rPr>
              <a:t>gibi  dokularımızın sağlığı bozulur </a:t>
            </a:r>
            <a:endParaRPr lang="tr-TR" sz="3200" dirty="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Organlarımızın </a:t>
            </a:r>
            <a:r>
              <a:rPr lang="tr-TR" sz="3200" dirty="0">
                <a:solidFill>
                  <a:schemeClr val="tx2"/>
                </a:solidFill>
                <a:latin typeface="Comic Sans MS" panose="030F0702030302020204" pitchFamily="66" charset="0"/>
              </a:rPr>
              <a:t>çalışması aksar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19456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92596" y="1502235"/>
            <a:ext cx="8964488" cy="4320480"/>
          </a:xfrm>
        </p:spPr>
        <p:txBody>
          <a:bodyPr>
            <a:normAutofit lnSpcReduction="10000"/>
          </a:bodyPr>
          <a:lstStyle/>
          <a:p>
            <a:r>
              <a:rPr lang="tr-TR" dirty="0" smtClean="0"/>
              <a:t>Vücutta;</a:t>
            </a:r>
          </a:p>
          <a:p>
            <a:pPr lvl="1"/>
            <a:r>
              <a:rPr lang="tr-TR" dirty="0" smtClean="0"/>
              <a:t>enerji metabolizmasında </a:t>
            </a:r>
          </a:p>
          <a:p>
            <a:pPr lvl="1"/>
            <a:r>
              <a:rPr lang="tr-TR" dirty="0" smtClean="0"/>
              <a:t>kan yapımında</a:t>
            </a:r>
          </a:p>
          <a:p>
            <a:pPr lvl="1"/>
            <a:r>
              <a:rPr lang="tr-TR" dirty="0" smtClean="0"/>
              <a:t>bağışıklık sisteminde</a:t>
            </a:r>
          </a:p>
          <a:p>
            <a:pPr lvl="1"/>
            <a:r>
              <a:rPr lang="tr-TR" dirty="0" smtClean="0"/>
              <a:t>kemik oluşumunda</a:t>
            </a:r>
          </a:p>
          <a:p>
            <a:pPr lvl="1"/>
            <a:r>
              <a:rPr lang="tr-TR" dirty="0" smtClean="0"/>
              <a:t>vücut hücre hasarının önlenmesinde, hücrelerin normal çalışmasını yürütmesinde ve zararlı bazı maddelerinin etkilerinin azaltılmasında </a:t>
            </a:r>
            <a:r>
              <a:rPr lang="tr-TR" dirty="0" smtClean="0">
                <a:solidFill>
                  <a:srgbClr val="FF0000"/>
                </a:solidFill>
              </a:rPr>
              <a:t>(antioksidan etk</a:t>
            </a:r>
            <a:r>
              <a:rPr lang="tr-TR" dirty="0">
                <a:solidFill>
                  <a:srgbClr val="FF0000"/>
                </a:solidFill>
              </a:rPr>
              <a:t>i</a:t>
            </a:r>
            <a:r>
              <a:rPr lang="tr-TR" dirty="0" smtClean="0">
                <a:solidFill>
                  <a:srgbClr val="FF0000"/>
                </a:solidFill>
              </a:rPr>
              <a:t>)</a:t>
            </a:r>
          </a:p>
          <a:p>
            <a:pPr marL="57150" indent="0">
              <a:buNone/>
            </a:pPr>
            <a:r>
              <a:rPr lang="tr-TR" dirty="0" smtClean="0"/>
              <a:t>yer alırlar.</a:t>
            </a:r>
          </a:p>
          <a:p>
            <a:pPr lvl="1"/>
            <a:endParaRPr lang="tr-TR" sz="3600" b="1" dirty="0" smtClean="0">
              <a:solidFill>
                <a:srgbClr val="FF0000"/>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8921" b="10117"/>
          <a:stretch/>
        </p:blipFill>
        <p:spPr>
          <a:xfrm>
            <a:off x="5652120" y="991185"/>
            <a:ext cx="3191985" cy="2584281"/>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81196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6" name="İçerik Yer Tutucusu 5"/>
          <p:cNvSpPr>
            <a:spLocks noGrp="1"/>
          </p:cNvSpPr>
          <p:nvPr>
            <p:ph idx="1"/>
          </p:nvPr>
        </p:nvSpPr>
        <p:spPr>
          <a:xfrm>
            <a:off x="1151620" y="1766251"/>
            <a:ext cx="6840760" cy="3877891"/>
          </a:xfrm>
        </p:spPr>
        <p:txBody>
          <a:bodyPr/>
          <a:lstStyle/>
          <a:p>
            <a:pPr marL="0" indent="0" algn="ctr">
              <a:buNone/>
            </a:pPr>
            <a:r>
              <a:rPr lang="tr-TR" b="1" dirty="0" smtClean="0">
                <a:solidFill>
                  <a:srgbClr val="00B050"/>
                </a:solidFill>
              </a:rPr>
              <a:t>ikiye ayrılır;</a:t>
            </a:r>
          </a:p>
          <a:p>
            <a:pPr marL="457200" lvl="1" indent="0">
              <a:buNone/>
            </a:pPr>
            <a:r>
              <a:rPr lang="tr-TR" sz="3600" b="1" dirty="0" smtClean="0">
                <a:solidFill>
                  <a:srgbClr val="FF0000"/>
                </a:solidFill>
              </a:rPr>
              <a:t>1- Yağda çözünen vitaminler</a:t>
            </a:r>
          </a:p>
          <a:p>
            <a:pPr marL="1428750" lvl="2" indent="-571500">
              <a:buFont typeface="Wingdings" panose="05000000000000000000" pitchFamily="2" charset="2"/>
              <a:buChar char="ü"/>
            </a:pPr>
            <a:r>
              <a:rPr lang="tr-TR" sz="3600" dirty="0" smtClean="0">
                <a:solidFill>
                  <a:srgbClr val="FF0000"/>
                </a:solidFill>
              </a:rPr>
              <a:t>A, D, E, K vitamini</a:t>
            </a:r>
          </a:p>
          <a:p>
            <a:pPr marL="457200" lvl="1" indent="0">
              <a:buNone/>
            </a:pPr>
            <a:r>
              <a:rPr lang="tr-TR" sz="3600" b="1" dirty="0" smtClean="0">
                <a:solidFill>
                  <a:srgbClr val="00B0F0"/>
                </a:solidFill>
              </a:rPr>
              <a:t>2- Suda çözünen vitaminler</a:t>
            </a:r>
          </a:p>
          <a:p>
            <a:pPr marL="1428750" lvl="2" indent="-571500">
              <a:buFont typeface="Wingdings" panose="05000000000000000000" pitchFamily="2" charset="2"/>
              <a:buChar char="ü"/>
            </a:pPr>
            <a:r>
              <a:rPr lang="tr-TR" sz="3600" dirty="0" smtClean="0">
                <a:solidFill>
                  <a:srgbClr val="00B0F0"/>
                </a:solidFill>
              </a:rPr>
              <a:t>B grubu ve C vitamini</a:t>
            </a:r>
            <a:endParaRPr lang="tr-TR" sz="3600" dirty="0">
              <a:solidFill>
                <a:srgbClr val="00B0F0"/>
              </a:solidFill>
            </a:endParaRPr>
          </a:p>
          <a:p>
            <a:pPr marL="457200" lvl="1" indent="0">
              <a:buNone/>
            </a:pPr>
            <a:endParaRPr lang="tr-TR" sz="3200" dirty="0"/>
          </a:p>
        </p:txBody>
      </p:sp>
      <p:sp>
        <p:nvSpPr>
          <p:cNvPr id="7" name="Aşağı Ok 6"/>
          <p:cNvSpPr/>
          <p:nvPr/>
        </p:nvSpPr>
        <p:spPr>
          <a:xfrm>
            <a:off x="4139952" y="961439"/>
            <a:ext cx="864096"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7896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92088"/>
            <a:ext cx="9036496" cy="5949280"/>
          </a:xfrm>
        </p:spPr>
        <p:txBody>
          <a:bodyPr>
            <a:normAutofit/>
          </a:bodyPr>
          <a:lstStyle/>
          <a:p>
            <a:pPr lvl="1">
              <a:buFont typeface="Arial" panose="020B0604020202020204" pitchFamily="34" charset="0"/>
              <a:buChar char="•"/>
            </a:pPr>
            <a:r>
              <a:rPr lang="tr-TR" b="1" dirty="0" smtClean="0">
                <a:solidFill>
                  <a:srgbClr val="FF0000"/>
                </a:solidFill>
              </a:rPr>
              <a:t>A vitamini </a:t>
            </a:r>
            <a:r>
              <a:rPr lang="tr-TR" b="1" dirty="0" smtClean="0">
                <a:solidFill>
                  <a:srgbClr val="FF0000"/>
                </a:solidFill>
                <a:sym typeface="Wingdings" panose="05000000000000000000" pitchFamily="2" charset="2"/>
              </a:rPr>
              <a:t> </a:t>
            </a:r>
            <a:r>
              <a:rPr lang="tr-TR" dirty="0" smtClean="0"/>
              <a:t>Havuç, ıspanak, süt, peynir, turuncu ve koyu yeşil yapraklı besinler</a:t>
            </a:r>
          </a:p>
          <a:p>
            <a:pPr lvl="1"/>
            <a:endParaRPr lang="tr-TR" dirty="0"/>
          </a:p>
          <a:p>
            <a:pPr lvl="1"/>
            <a:endParaRPr lang="tr-TR" dirty="0" smtClean="0"/>
          </a:p>
          <a:p>
            <a:pPr lvl="1"/>
            <a:endParaRPr lang="tr-TR" dirty="0" smtClean="0"/>
          </a:p>
          <a:p>
            <a:pPr lvl="1"/>
            <a:endParaRPr lang="tr-TR" dirty="0" smtClean="0">
              <a:solidFill>
                <a:srgbClr val="00B050"/>
              </a:solidFill>
            </a:endParaRPr>
          </a:p>
          <a:p>
            <a:pPr lvl="1">
              <a:buFont typeface="Arial" panose="020B0604020202020204" pitchFamily="34" charset="0"/>
              <a:buChar char="•"/>
            </a:pPr>
            <a:r>
              <a:rPr lang="tr-TR" b="1" dirty="0">
                <a:solidFill>
                  <a:schemeClr val="accent6"/>
                </a:solidFill>
              </a:rPr>
              <a:t>D vitamini </a:t>
            </a:r>
            <a:r>
              <a:rPr lang="tr-TR" b="1" dirty="0">
                <a:solidFill>
                  <a:schemeClr val="accent6"/>
                </a:solidFill>
                <a:sym typeface="Wingdings" panose="05000000000000000000" pitchFamily="2" charset="2"/>
              </a:rPr>
              <a:t> </a:t>
            </a:r>
            <a:r>
              <a:rPr lang="tr-TR" dirty="0">
                <a:sym typeface="Wingdings" panose="05000000000000000000" pitchFamily="2" charset="2"/>
              </a:rPr>
              <a:t>Güneş ışığı, yumurta sarısı</a:t>
            </a:r>
            <a:endParaRPr lang="tr-TR" dirty="0"/>
          </a:p>
        </p:txBody>
      </p:sp>
      <p:pic>
        <p:nvPicPr>
          <p:cNvPr id="2050" name="Picture 2" descr="sÃ¼t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635" y="1537798"/>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35" y="1799458"/>
            <a:ext cx="2232248" cy="1629542"/>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Vitaminlerin kaynakları nelerdir?</a:t>
            </a:r>
            <a:endParaRPr lang="tr-TR" sz="4000" b="1" dirty="0">
              <a:solidFill>
                <a:srgbClr val="00B05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52411"/>
            <a:ext cx="2088232" cy="1328116"/>
          </a:xfrm>
          <a:prstGeom prst="rect">
            <a:avLst/>
          </a:prstGeom>
        </p:spPr>
      </p:pic>
      <p:pic>
        <p:nvPicPr>
          <p:cNvPr id="17" name="Resim 16"/>
          <p:cNvPicPr>
            <a:picLocks noChangeAspect="1"/>
          </p:cNvPicPr>
          <p:nvPr/>
        </p:nvPicPr>
        <p:blipFill rotWithShape="1">
          <a:blip r:embed="rId5"/>
          <a:srcRect l="621" t="919"/>
          <a:stretch/>
        </p:blipFill>
        <p:spPr>
          <a:xfrm rot="16200000">
            <a:off x="36687" y="4338911"/>
            <a:ext cx="2482402" cy="2555776"/>
          </a:xfrm>
          <a:prstGeom prst="rect">
            <a:avLst/>
          </a:prstGeom>
        </p:spPr>
      </p:pic>
      <p:sp>
        <p:nvSpPr>
          <p:cNvPr id="18" name="Yuvarlatılmış Dikdörtgen 17"/>
          <p:cNvSpPr/>
          <p:nvPr/>
        </p:nvSpPr>
        <p:spPr>
          <a:xfrm>
            <a:off x="3779912" y="4573804"/>
            <a:ext cx="4680520" cy="12931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rgbClr val="92D050"/>
                </a:solidFill>
              </a:rPr>
              <a:t>D vitamini </a:t>
            </a:r>
            <a:r>
              <a:rPr lang="tr-TR" dirty="0">
                <a:solidFill>
                  <a:srgbClr val="92D050"/>
                </a:solidFill>
              </a:rPr>
              <a:t>besinlerimizde az miktarda bulunur. Güneş ışınlarından yeterince yararlanırsak, besinlerle vücudumuza aldığımız D vitamini, görevlerini daha iyi </a:t>
            </a:r>
            <a:r>
              <a:rPr lang="tr-TR" dirty="0" smtClean="0">
                <a:solidFill>
                  <a:srgbClr val="92D050"/>
                </a:solidFill>
              </a:rPr>
              <a:t>yapar</a:t>
            </a:r>
            <a:endParaRPr lang="tr-TR" dirty="0">
              <a:solidFill>
                <a:srgbClr val="92D050"/>
              </a:solidFill>
            </a:endParaRPr>
          </a:p>
        </p:txBody>
      </p:sp>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939019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sp>
        <p:nvSpPr>
          <p:cNvPr id="3" name="İçerik Yer Tutucusu 2"/>
          <p:cNvSpPr>
            <a:spLocks noGrp="1"/>
          </p:cNvSpPr>
          <p:nvPr>
            <p:ph idx="1"/>
          </p:nvPr>
        </p:nvSpPr>
        <p:spPr>
          <a:xfrm>
            <a:off x="109176" y="812008"/>
            <a:ext cx="8964488" cy="5949280"/>
          </a:xfrm>
        </p:spPr>
        <p:txBody>
          <a:bodyPr>
            <a:normAutofit/>
          </a:bodyPr>
          <a:lstStyle/>
          <a:p>
            <a:pPr lvl="1">
              <a:buFont typeface="Arial" panose="020B0604020202020204" pitchFamily="34" charset="0"/>
              <a:buChar char="•"/>
            </a:pPr>
            <a:r>
              <a:rPr lang="tr-TR" b="1" dirty="0">
                <a:solidFill>
                  <a:srgbClr val="00B050"/>
                </a:solidFill>
              </a:rPr>
              <a:t>C vitamini </a:t>
            </a:r>
            <a:r>
              <a:rPr lang="tr-TR" b="1" dirty="0">
                <a:solidFill>
                  <a:srgbClr val="00B050"/>
                </a:solidFill>
                <a:sym typeface="Wingdings" panose="05000000000000000000" pitchFamily="2" charset="2"/>
              </a:rPr>
              <a:t> </a:t>
            </a:r>
            <a:r>
              <a:rPr lang="tr-TR" dirty="0"/>
              <a:t>Turunçgiller</a:t>
            </a:r>
            <a:r>
              <a:rPr lang="tr-TR" dirty="0" smtClean="0"/>
              <a:t>, yeşil biber, </a:t>
            </a:r>
            <a:r>
              <a:rPr lang="tr-TR" dirty="0"/>
              <a:t>çilek, domates, lahana, yeşil yapraklı sebzeler</a:t>
            </a:r>
          </a:p>
          <a:p>
            <a:pPr lvl="1"/>
            <a:endParaRPr lang="tr-TR" dirty="0" smtClean="0"/>
          </a:p>
          <a:p>
            <a:pPr lvl="1"/>
            <a:endParaRPr lang="tr-TR" dirty="0" smtClean="0">
              <a:solidFill>
                <a:schemeClr val="accent4"/>
              </a:solidFill>
            </a:endParaRPr>
          </a:p>
          <a:p>
            <a:pPr lvl="1"/>
            <a:endParaRPr lang="tr-TR" dirty="0">
              <a:solidFill>
                <a:schemeClr val="accent4"/>
              </a:solidFill>
            </a:endParaRPr>
          </a:p>
          <a:p>
            <a:pPr lvl="1">
              <a:buFont typeface="Arial" panose="020B0604020202020204" pitchFamily="34" charset="0"/>
              <a:buChar char="•"/>
            </a:pPr>
            <a:r>
              <a:rPr lang="tr-TR" b="1" dirty="0" smtClean="0">
                <a:solidFill>
                  <a:schemeClr val="accent4"/>
                </a:solidFill>
              </a:rPr>
              <a:t>B </a:t>
            </a:r>
            <a:r>
              <a:rPr lang="tr-TR" b="1" dirty="0">
                <a:solidFill>
                  <a:schemeClr val="accent4"/>
                </a:solidFill>
              </a:rPr>
              <a:t>grubu </a:t>
            </a:r>
            <a:r>
              <a:rPr lang="tr-TR" b="1" dirty="0" smtClean="0">
                <a:solidFill>
                  <a:schemeClr val="accent4"/>
                </a:solidFill>
              </a:rPr>
              <a:t>vitaminler </a:t>
            </a:r>
            <a:r>
              <a:rPr lang="tr-TR" b="1" dirty="0" smtClean="0">
                <a:solidFill>
                  <a:schemeClr val="accent4"/>
                </a:solidFill>
                <a:sym typeface="Wingdings" panose="05000000000000000000" pitchFamily="2" charset="2"/>
              </a:rPr>
              <a:t></a:t>
            </a:r>
            <a:r>
              <a:rPr lang="tr-TR" dirty="0" smtClean="0">
                <a:solidFill>
                  <a:schemeClr val="accent4"/>
                </a:solidFill>
              </a:rPr>
              <a:t> </a:t>
            </a:r>
            <a:r>
              <a:rPr lang="tr-TR" dirty="0" smtClean="0"/>
              <a:t>Et, tavuk, balık, yumurta, süt ve süt ürünleri, tahıllar, kurubaklagiller, sert kabuklu yemişler (fındık gibi)</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053" y="1492948"/>
            <a:ext cx="1640704" cy="115505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1756765"/>
            <a:ext cx="1219312" cy="1219312"/>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8626">
            <a:off x="5673451" y="2040642"/>
            <a:ext cx="504890" cy="513100"/>
          </a:xfrm>
          <a:prstGeom prst="rect">
            <a:avLst/>
          </a:prstGeom>
        </p:spPr>
      </p:pic>
    </p:spTree>
    <p:extLst>
      <p:ext uri="{BB962C8B-B14F-4D97-AF65-F5344CB8AC3E}">
        <p14:creationId xmlns:p14="http://schemas.microsoft.com/office/powerpoint/2010/main" val="278864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78098"/>
          </a:xfrm>
        </p:spPr>
        <p:txBody>
          <a:bodyPr>
            <a:normAutofit/>
          </a:bodyPr>
          <a:lstStyle/>
          <a:p>
            <a:pPr algn="l"/>
            <a:r>
              <a:rPr lang="tr-TR" sz="4000" dirty="0" smtClean="0">
                <a:solidFill>
                  <a:srgbClr val="FF0000"/>
                </a:solidFill>
                <a:latin typeface="+mn-lt"/>
              </a:rPr>
              <a:t>Eğitim Hedefleri</a:t>
            </a:r>
            <a:endParaRPr lang="tr-TR" sz="4000" dirty="0">
              <a:solidFill>
                <a:srgbClr val="FF0000"/>
              </a:solidFill>
              <a:latin typeface="+mn-lt"/>
            </a:endParaRPr>
          </a:p>
        </p:txBody>
      </p:sp>
      <p:sp>
        <p:nvSpPr>
          <p:cNvPr id="3" name="İçerik Yer Tutucusu 2"/>
          <p:cNvSpPr>
            <a:spLocks noGrp="1"/>
          </p:cNvSpPr>
          <p:nvPr>
            <p:ph idx="1"/>
          </p:nvPr>
        </p:nvSpPr>
        <p:spPr>
          <a:xfrm>
            <a:off x="457200" y="1916832"/>
            <a:ext cx="8435280" cy="4525963"/>
          </a:xfrm>
        </p:spPr>
        <p:txBody>
          <a:bodyPr>
            <a:normAutofit/>
          </a:bodyPr>
          <a:lstStyle/>
          <a:p>
            <a:r>
              <a:rPr lang="tr-TR" dirty="0" smtClean="0"/>
              <a:t>Beslenme, yeterli ve dengeli beslenme kavramlarını ve önemini öğrenebilme</a:t>
            </a:r>
          </a:p>
          <a:p>
            <a:r>
              <a:rPr lang="tr-TR" dirty="0" smtClean="0"/>
              <a:t>Besin ögelerini öğrenebilme</a:t>
            </a:r>
          </a:p>
          <a:p>
            <a:r>
              <a:rPr lang="tr-TR" dirty="0" smtClean="0"/>
              <a:t>Besin ögelerinin fazla veya yetersiz tüketildiğinde karşılaşılabilecekleri öğrenebilme</a:t>
            </a:r>
          </a:p>
          <a:p>
            <a:r>
              <a:rPr lang="tr-TR" dirty="0" smtClean="0"/>
              <a:t>Besin gruplarının sınıflandırmasını öğrenebilme</a:t>
            </a:r>
          </a:p>
          <a:p>
            <a:r>
              <a:rPr lang="tr-TR" dirty="0" smtClean="0"/>
              <a:t>Sağlıklı yemek </a:t>
            </a:r>
            <a:r>
              <a:rPr lang="tr-TR" dirty="0"/>
              <a:t>t</a:t>
            </a:r>
            <a:r>
              <a:rPr lang="tr-TR" dirty="0" smtClean="0"/>
              <a:t>abağını kavrayabilme</a:t>
            </a:r>
          </a:p>
          <a:p>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990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7030A0"/>
                </a:solidFill>
                <a:latin typeface="Calibri" panose="020F0502020204030204" pitchFamily="34" charset="0"/>
                <a:cs typeface="Calibri" panose="020F0502020204030204" pitchFamily="34" charset="0"/>
              </a:rPr>
              <a:t>Mineraller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4"/>
          <p:cNvSpPr>
            <a:spLocks noGrp="1"/>
          </p:cNvSpPr>
          <p:nvPr>
            <p:ph idx="1"/>
          </p:nvPr>
        </p:nvSpPr>
        <p:spPr/>
        <p:txBody>
          <a:bodyPr/>
          <a:lstStyle/>
          <a:p>
            <a:r>
              <a:rPr lang="tr-TR" dirty="0" smtClean="0"/>
              <a:t>Vücudun </a:t>
            </a:r>
            <a:r>
              <a:rPr lang="tr-TR" dirty="0"/>
              <a:t>çeşitli organları içinde yer </a:t>
            </a:r>
            <a:r>
              <a:rPr lang="tr-TR" dirty="0" smtClean="0"/>
              <a:t>alırlar </a:t>
            </a:r>
          </a:p>
          <a:p>
            <a:endParaRPr lang="tr-TR" dirty="0" smtClean="0"/>
          </a:p>
          <a:p>
            <a:r>
              <a:rPr lang="tr-TR" dirty="0" smtClean="0"/>
              <a:t>Vücut </a:t>
            </a:r>
            <a:r>
              <a:rPr lang="tr-TR" dirty="0"/>
              <a:t>çalışmasında önemli işlevleri </a:t>
            </a:r>
            <a:r>
              <a:rPr lang="tr-TR" dirty="0" smtClean="0"/>
              <a:t>vardır</a:t>
            </a:r>
          </a:p>
          <a:p>
            <a:pPr lvl="1"/>
            <a:r>
              <a:rPr lang="tr-TR" dirty="0" smtClean="0"/>
              <a:t>Kalsiyum</a:t>
            </a:r>
            <a:r>
              <a:rPr lang="tr-TR" dirty="0"/>
              <a:t>, fosfor, magnezyum gibi mineraller iskelet ve diş yapısında yer </a:t>
            </a:r>
            <a:r>
              <a:rPr lang="tr-TR" dirty="0" smtClean="0"/>
              <a:t>alır</a:t>
            </a:r>
          </a:p>
          <a:p>
            <a:pPr lvl="1"/>
            <a:r>
              <a:rPr lang="tr-TR" dirty="0" smtClean="0"/>
              <a:t>Demir kan yapımında</a:t>
            </a:r>
            <a:r>
              <a:rPr lang="tr-TR" dirty="0"/>
              <a:t> </a:t>
            </a:r>
            <a:r>
              <a:rPr lang="tr-TR" dirty="0" smtClean="0"/>
              <a:t>rol alır</a:t>
            </a:r>
          </a:p>
          <a:p>
            <a:pPr lvl="1"/>
            <a:r>
              <a:rPr lang="tr-TR" dirty="0" smtClean="0"/>
              <a:t>Çinko </a:t>
            </a:r>
            <a:r>
              <a:rPr lang="tr-TR" dirty="0"/>
              <a:t>bağışıklık sistemi için </a:t>
            </a:r>
            <a:r>
              <a:rPr lang="tr-TR" dirty="0" smtClean="0"/>
              <a:t>önemlidir</a:t>
            </a:r>
            <a:endParaRPr lang="tr-TR" dirty="0"/>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15873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chemeClr val="accent6"/>
                </a:solidFill>
              </a:rPr>
              <a:t>Kalsiyum </a:t>
            </a:r>
            <a:r>
              <a:rPr lang="tr-TR" b="1" dirty="0" smtClean="0">
                <a:solidFill>
                  <a:schemeClr val="accent6"/>
                </a:solidFill>
                <a:sym typeface="Wingdings" panose="05000000000000000000" pitchFamily="2" charset="2"/>
              </a:rPr>
              <a:t> </a:t>
            </a:r>
            <a:r>
              <a:rPr lang="tr-TR" dirty="0" smtClean="0"/>
              <a:t>süt ve süt ürünleri yeşil yapraklı sebzeler</a:t>
            </a:r>
          </a:p>
          <a:p>
            <a:endParaRPr lang="tr-TR" dirty="0"/>
          </a:p>
          <a:p>
            <a:endParaRPr lang="tr-TR" dirty="0" smtClean="0"/>
          </a:p>
          <a:p>
            <a:endParaRPr lang="tr-TR" dirty="0" smtClean="0">
              <a:solidFill>
                <a:srgbClr val="00B050"/>
              </a:solidFill>
            </a:endParaRPr>
          </a:p>
          <a:p>
            <a:r>
              <a:rPr lang="tr-TR" b="1" dirty="0" smtClean="0">
                <a:solidFill>
                  <a:srgbClr val="00B0F0"/>
                </a:solidFill>
              </a:rPr>
              <a:t>Fosfor </a:t>
            </a:r>
            <a:r>
              <a:rPr lang="tr-TR" b="1" dirty="0" smtClean="0">
                <a:solidFill>
                  <a:srgbClr val="00B0F0"/>
                </a:solidFill>
                <a:sym typeface="Wingdings" panose="05000000000000000000" pitchFamily="2" charset="2"/>
              </a:rPr>
              <a:t> </a:t>
            </a:r>
            <a:r>
              <a:rPr lang="tr-TR" dirty="0" smtClean="0"/>
              <a:t>Hayvansal besinler (süt, yumurta, et), tahıllar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732" y="1407082"/>
            <a:ext cx="2358535" cy="21568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415165"/>
            <a:ext cx="1723205" cy="1148803"/>
          </a:xfrm>
          <a:prstGeom prst="rect">
            <a:avLst/>
          </a:prstGeom>
        </p:spPr>
      </p:pic>
    </p:spTree>
    <p:extLst>
      <p:ext uri="{BB962C8B-B14F-4D97-AF65-F5344CB8AC3E}">
        <p14:creationId xmlns:p14="http://schemas.microsoft.com/office/powerpoint/2010/main" val="400420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00B050"/>
                </a:solidFill>
              </a:rPr>
              <a:t>Magnezyum </a:t>
            </a:r>
            <a:r>
              <a:rPr lang="tr-TR" b="1" dirty="0" smtClean="0">
                <a:solidFill>
                  <a:srgbClr val="00B050"/>
                </a:solidFill>
                <a:sym typeface="Wingdings" panose="05000000000000000000" pitchFamily="2" charset="2"/>
              </a:rPr>
              <a:t> </a:t>
            </a:r>
            <a:r>
              <a:rPr lang="tr-TR" dirty="0" smtClean="0"/>
              <a:t>Tahıllar, kurubaklagiller, sert kabuklu yemişler, yeşil sebzeler, süt</a:t>
            </a:r>
          </a:p>
          <a:p>
            <a:endParaRPr lang="tr-TR" dirty="0"/>
          </a:p>
          <a:p>
            <a:endParaRPr lang="tr-TR" dirty="0" smtClean="0"/>
          </a:p>
          <a:p>
            <a:endParaRPr lang="tr-TR" dirty="0" smtClean="0">
              <a:solidFill>
                <a:srgbClr val="00B050"/>
              </a:solidFill>
            </a:endParaRPr>
          </a:p>
          <a:p>
            <a:r>
              <a:rPr lang="tr-TR" b="1" dirty="0" smtClean="0">
                <a:solidFill>
                  <a:srgbClr val="FF0000"/>
                </a:solidFill>
              </a:rPr>
              <a:t>Demir </a:t>
            </a:r>
            <a:r>
              <a:rPr lang="tr-TR" b="1" dirty="0" smtClean="0">
                <a:solidFill>
                  <a:srgbClr val="FF0000"/>
                </a:solidFill>
                <a:sym typeface="Wingdings" panose="05000000000000000000" pitchFamily="2" charset="2"/>
              </a:rPr>
              <a:t> </a:t>
            </a:r>
            <a:r>
              <a:rPr lang="tr-TR" dirty="0" smtClean="0"/>
              <a:t>Kırmızı et ve ürünleri, yumurta, tavuk, zenginleştirilmiş tahıl ürünleri, koyu yeşil yapraklı sebzeler, kuru meyveler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501547"/>
            <a:ext cx="2232248" cy="1629542"/>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1008400" y="1801551"/>
            <a:ext cx="1653791" cy="1871408"/>
          </a:xfrm>
          <a:prstGeom prst="rect">
            <a:avLst/>
          </a:prstGeom>
        </p:spPr>
      </p:pic>
      <p:pic>
        <p:nvPicPr>
          <p:cNvPr id="11" name="Picture 2" descr="sÃ¼t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68" y="1845353"/>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01" y="5161250"/>
            <a:ext cx="2232248" cy="1629542"/>
          </a:xfrm>
          <a:prstGeom prst="rect">
            <a:avLst/>
          </a:prstGeom>
        </p:spPr>
      </p:pic>
      <p:pic>
        <p:nvPicPr>
          <p:cNvPr id="13" name="Resim 12"/>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4932040" y="2177983"/>
            <a:ext cx="1495604" cy="1386168"/>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val="0"/>
              </a:ext>
            </a:extLst>
          </a:blip>
          <a:srcRect l="17894" t="29254" r="43109" b="9348"/>
          <a:stretch/>
        </p:blipFill>
        <p:spPr>
          <a:xfrm>
            <a:off x="6489031" y="4665329"/>
            <a:ext cx="2536844" cy="2125463"/>
          </a:xfrm>
          <a:prstGeom prst="ellipse">
            <a:avLst/>
          </a:prstGeom>
        </p:spPr>
      </p:pic>
      <p:pic>
        <p:nvPicPr>
          <p:cNvPr id="15" name="Resim 14" descr="E:\OKUL ÖNCESİ ÖĞRETMENLERİ İÇİN EĞİTİMCİ REHBERİ\04_Semra Hoca İle Çalışma_29 Haziran 2018\4_Meyveler Grubu\kuru meyveler\üzüm-siyah kuru1.jpg"/>
          <p:cNvPicPr/>
          <p:nvPr/>
        </p:nvPicPr>
        <p:blipFill rotWithShape="1">
          <a:blip r:embed="rId7" cstate="print">
            <a:extLst>
              <a:ext uri="{28A0092B-C50C-407E-A947-70E740481C1C}">
                <a14:useLocalDpi xmlns:a14="http://schemas.microsoft.com/office/drawing/2010/main" val="0"/>
              </a:ext>
            </a:extLst>
          </a:blip>
          <a:srcRect l="14555" t="23047" r="14966" b="15234"/>
          <a:stretch/>
        </p:blipFill>
        <p:spPr bwMode="auto">
          <a:xfrm>
            <a:off x="3815916" y="5095740"/>
            <a:ext cx="1512168" cy="1141628"/>
          </a:xfrm>
          <a:prstGeom prst="rect">
            <a:avLst/>
          </a:prstGeom>
          <a:noFill/>
          <a:ln>
            <a:noFill/>
          </a:ln>
          <a:extLst>
            <a:ext uri="{53640926-AAD7-44D8-BBD7-CCE9431645EC}">
              <a14:shadowObscured xmlns:a14="http://schemas.microsoft.com/office/drawing/2010/main"/>
            </a:ext>
          </a:extLst>
        </p:spPr>
      </p:pic>
      <p:pic>
        <p:nvPicPr>
          <p:cNvPr id="17" name="Resim 16"/>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0769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E:\OKUL ÖNCESİ ÖĞRETMENLERİ İÇİN EĞİTİMCİ REHBERİ\04_Semra Hoca İle Çalışma_29 Haziran 2018\2_Et ve Ürünleri Tavuk Balık Yumurta Kurubaklagiller İle Yağlı Tohumlar Grubu\balık-çiğ.jpg"/>
          <p:cNvPicPr/>
          <p:nvPr/>
        </p:nvPicPr>
        <p:blipFill rotWithShape="1">
          <a:blip r:embed="rId2" cstate="print">
            <a:extLst>
              <a:ext uri="{28A0092B-C50C-407E-A947-70E740481C1C}">
                <a14:useLocalDpi xmlns:a14="http://schemas.microsoft.com/office/drawing/2010/main" val="0"/>
              </a:ext>
            </a:extLst>
          </a:blip>
          <a:srcRect l="8559" t="34231" r="5828" b="27893"/>
          <a:stretch/>
        </p:blipFill>
        <p:spPr bwMode="auto">
          <a:xfrm>
            <a:off x="5652120" y="3920192"/>
            <a:ext cx="3312368" cy="1168837"/>
          </a:xfrm>
          <a:prstGeom prst="rect">
            <a:avLst/>
          </a:prstGeom>
          <a:noFill/>
          <a:ln>
            <a:noFill/>
          </a:ln>
          <a:extLst>
            <a:ext uri="{53640926-AAD7-44D8-BBD7-CCE9431645EC}">
              <a14:shadowObscured xmlns:a14="http://schemas.microsoft.com/office/drawing/2010/main"/>
            </a:ext>
          </a:extLst>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mn-lt"/>
                <a:cs typeface="Calibri Light" panose="020F0302020204030204" pitchFamily="34" charset="0"/>
              </a:rPr>
              <a:t>Minerallerin kaynakları nelerdir?</a:t>
            </a:r>
            <a:endParaRPr lang="tr-TR" sz="4000" b="1" dirty="0">
              <a:solidFill>
                <a:srgbClr val="7030A0"/>
              </a:solidFill>
              <a:latin typeface="+mn-lt"/>
              <a:cs typeface="Calibri Light" panose="020F03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C00000"/>
                </a:solidFill>
              </a:rPr>
              <a:t>Çinko </a:t>
            </a:r>
            <a:r>
              <a:rPr lang="tr-TR" b="1" dirty="0" smtClean="0">
                <a:solidFill>
                  <a:srgbClr val="C00000"/>
                </a:solidFill>
                <a:sym typeface="Wingdings" panose="05000000000000000000" pitchFamily="2" charset="2"/>
              </a:rPr>
              <a:t> </a:t>
            </a:r>
            <a:r>
              <a:rPr lang="tr-TR" dirty="0" smtClean="0"/>
              <a:t>Tam tahıllar, et, yumurta, deniz ürünleri</a:t>
            </a:r>
          </a:p>
          <a:p>
            <a:endParaRPr lang="tr-TR" dirty="0"/>
          </a:p>
          <a:p>
            <a:endParaRPr lang="tr-TR" dirty="0" smtClean="0"/>
          </a:p>
          <a:p>
            <a:endParaRPr lang="tr-TR" dirty="0" smtClean="0"/>
          </a:p>
          <a:p>
            <a:endParaRPr lang="tr-TR" dirty="0" smtClean="0">
              <a:solidFill>
                <a:srgbClr val="00B050"/>
              </a:solidFill>
            </a:endParaRPr>
          </a:p>
          <a:p>
            <a:r>
              <a:rPr lang="tr-TR" b="1" dirty="0" smtClean="0">
                <a:solidFill>
                  <a:srgbClr val="7030A0"/>
                </a:solidFill>
              </a:rPr>
              <a:t>İyot </a:t>
            </a:r>
            <a:r>
              <a:rPr lang="tr-TR" b="1" dirty="0" smtClean="0">
                <a:solidFill>
                  <a:srgbClr val="7030A0"/>
                </a:solidFill>
                <a:sym typeface="Wingdings" panose="05000000000000000000" pitchFamily="2" charset="2"/>
              </a:rPr>
              <a:t> </a:t>
            </a:r>
            <a:r>
              <a:rPr lang="tr-TR" dirty="0" smtClean="0"/>
              <a:t>İyotlu tuz, deniz ürünleri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682" t="12377" r="3059" b="16141"/>
          <a:stretch/>
        </p:blipFill>
        <p:spPr>
          <a:xfrm>
            <a:off x="2129040" y="1340768"/>
            <a:ext cx="5353463" cy="2183649"/>
          </a:xfrm>
          <a:prstGeom prst="rect">
            <a:avLst/>
          </a:prstGeom>
        </p:spPr>
      </p:pic>
      <p:pic>
        <p:nvPicPr>
          <p:cNvPr id="1026" name="Picture 2" descr="iyotlu tuz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62" y="4361915"/>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OKUL ÖNCESİ ÖĞRETMENLERİ İÇİN EĞİTİMCİ REHBERİ\04_Semra Hoca İle Çalışma_29 Haziran 2018\2_Et ve Ürünleri Tavuk Balık Yumurta Kurubaklagiller İle Yağlı Tohumlar Grubu\karides.jpg"/>
          <p:cNvPicPr/>
          <p:nvPr/>
        </p:nvPicPr>
        <p:blipFill rotWithShape="1">
          <a:blip r:embed="rId5" cstate="print">
            <a:extLst>
              <a:ext uri="{28A0092B-C50C-407E-A947-70E740481C1C}">
                <a14:useLocalDpi xmlns:a14="http://schemas.microsoft.com/office/drawing/2010/main" val="0"/>
              </a:ext>
            </a:extLst>
          </a:blip>
          <a:srcRect l="12784" t="21659" r="13381" b="14442"/>
          <a:stretch/>
        </p:blipFill>
        <p:spPr bwMode="auto">
          <a:xfrm>
            <a:off x="3059832" y="4725560"/>
            <a:ext cx="1872208" cy="1186787"/>
          </a:xfrm>
          <a:prstGeom prst="rect">
            <a:avLst/>
          </a:prstGeom>
          <a:noFill/>
          <a:ln>
            <a:noFill/>
          </a:ln>
          <a:extLst>
            <a:ext uri="{53640926-AAD7-44D8-BBD7-CCE9431645EC}">
              <a14:shadowObscured xmlns:a14="http://schemas.microsoft.com/office/drawing/2010/main"/>
            </a:ext>
          </a:extLst>
        </p:spPr>
      </p:pic>
      <p:pic>
        <p:nvPicPr>
          <p:cNvPr id="12" name="Resim 11" descr="E:\OKUL ÖNCESİ ÖĞRETMENLERİ İÇİN EĞİTİMCİ REHBERİ\04_Semra Hoca İle Çalışma_29 Haziran 2018\2_Et ve Ürünleri Tavuk Balık Yumurta Kurubaklagiller İle Yağlı Tohumlar Grubu\midye.jpg"/>
          <p:cNvPicPr/>
          <p:nvPr/>
        </p:nvPicPr>
        <p:blipFill rotWithShape="1">
          <a:blip r:embed="rId6" cstate="print">
            <a:extLst>
              <a:ext uri="{28A0092B-C50C-407E-A947-70E740481C1C}">
                <a14:useLocalDpi xmlns:a14="http://schemas.microsoft.com/office/drawing/2010/main" val="0"/>
              </a:ext>
            </a:extLst>
          </a:blip>
          <a:srcRect l="10240" t="20178" r="6916" b="22219"/>
          <a:stretch/>
        </p:blipFill>
        <p:spPr bwMode="auto">
          <a:xfrm>
            <a:off x="5071901" y="5102721"/>
            <a:ext cx="2410602" cy="1080176"/>
          </a:xfrm>
          <a:prstGeom prst="rect">
            <a:avLst/>
          </a:prstGeom>
          <a:noFill/>
          <a:ln>
            <a:noFill/>
          </a:ln>
          <a:extLst>
            <a:ext uri="{53640926-AAD7-44D8-BBD7-CCE9431645EC}">
              <a14:shadowObscured xmlns:a14="http://schemas.microsoft.com/office/drawing/2010/main"/>
            </a:ext>
          </a:extLst>
        </p:spPr>
      </p:pic>
      <p:pic>
        <p:nvPicPr>
          <p:cNvPr id="11" name="Resim 10"/>
          <p:cNvPicPr>
            <a:picLocks noChangeAspect="1"/>
          </p:cNvPicPr>
          <p:nvPr/>
        </p:nvPicPr>
        <p:blipFill rotWithShape="1">
          <a:blip r:embed="rId7"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60720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20369"/>
            <a:ext cx="4087917" cy="3237631"/>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F0"/>
                </a:solidFill>
                <a:latin typeface="Calibri" panose="020F0502020204030204" pitchFamily="34" charset="0"/>
                <a:cs typeface="Calibri" panose="020F0502020204030204" pitchFamily="34" charset="0"/>
              </a:rPr>
              <a:t>Su</a:t>
            </a:r>
            <a:endParaRPr lang="tr-TR" sz="4000" b="1"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07504" y="1100090"/>
            <a:ext cx="4104456" cy="2184893"/>
          </a:xfrm>
          <a:ln>
            <a:solidFill>
              <a:srgbClr val="92D050"/>
            </a:solidFill>
          </a:ln>
        </p:spPr>
        <p:txBody>
          <a:bodyPr>
            <a:noAutofit/>
          </a:bodyPr>
          <a:lstStyle/>
          <a:p>
            <a:pPr marL="0" indent="0">
              <a:buNone/>
            </a:pPr>
            <a:r>
              <a:rPr lang="tr-TR" sz="2000" dirty="0"/>
              <a:t>Sıvı </a:t>
            </a:r>
            <a:r>
              <a:rPr lang="tr-TR" sz="2000" dirty="0" smtClean="0"/>
              <a:t>gereksinimimizi;</a:t>
            </a:r>
          </a:p>
          <a:p>
            <a:pPr>
              <a:buClr>
                <a:srgbClr val="92D050"/>
              </a:buClr>
              <a:buFont typeface="Wingdings" panose="05000000000000000000" pitchFamily="2" charset="2"/>
              <a:buChar char="ü"/>
            </a:pPr>
            <a:r>
              <a:rPr lang="tr-TR" sz="2000" dirty="0"/>
              <a:t>İ</a:t>
            </a:r>
            <a:r>
              <a:rPr lang="tr-TR" sz="2000" dirty="0" smtClean="0"/>
              <a:t>çtiğimiz su</a:t>
            </a:r>
          </a:p>
          <a:p>
            <a:pPr>
              <a:buClr>
                <a:srgbClr val="92D050"/>
              </a:buClr>
              <a:buFont typeface="Wingdings" panose="05000000000000000000" pitchFamily="2" charset="2"/>
              <a:buChar char="ü"/>
            </a:pPr>
            <a:r>
              <a:rPr lang="tr-TR" sz="2000" dirty="0"/>
              <a:t>Yiyecek ve içeceklerdeki su </a:t>
            </a:r>
          </a:p>
          <a:p>
            <a:pPr>
              <a:buClr>
                <a:srgbClr val="92D050"/>
              </a:buClr>
              <a:buFont typeface="Wingdings" panose="05000000000000000000" pitchFamily="2" charset="2"/>
              <a:buChar char="ü"/>
            </a:pPr>
            <a:r>
              <a:rPr lang="tr-TR" sz="2000" dirty="0"/>
              <a:t>Yiyeceklerden enerji elde edilirken açığa çıkan metabolik </a:t>
            </a:r>
            <a:r>
              <a:rPr lang="tr-TR" sz="2000" dirty="0" smtClean="0"/>
              <a:t>sudan karşılarız</a:t>
            </a:r>
            <a:endParaRPr lang="tr-TR" sz="2000" dirty="0"/>
          </a:p>
        </p:txBody>
      </p:sp>
      <p:sp>
        <p:nvSpPr>
          <p:cNvPr id="7" name="İçerik Yer Tutucusu 2"/>
          <p:cNvSpPr txBox="1">
            <a:spLocks/>
          </p:cNvSpPr>
          <p:nvPr/>
        </p:nvSpPr>
        <p:spPr>
          <a:xfrm>
            <a:off x="2874512" y="3562836"/>
            <a:ext cx="5904656" cy="2664296"/>
          </a:xfrm>
          <a:prstGeom prst="rect">
            <a:avLst/>
          </a:prstGeom>
          <a:ln w="19050">
            <a:solidFill>
              <a:srgbClr val="00B0F0"/>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Font typeface="Arial" pitchFamily="34" charset="0"/>
              <a:buNone/>
            </a:pPr>
            <a:r>
              <a:rPr lang="tr-TR" b="1" dirty="0" smtClean="0">
                <a:solidFill>
                  <a:srgbClr val="00B0F0"/>
                </a:solidFill>
              </a:rPr>
              <a:t>Günlük olarak kaybettiğimiz miktarı karşılayacak kadar sıvı almadığımızda vücut hücrelerimizin çalışması aksar!</a:t>
            </a:r>
            <a:endParaRPr lang="tr-TR" sz="3600" b="1" dirty="0">
              <a:solidFill>
                <a:srgbClr val="00B0F0"/>
              </a:solidFill>
            </a:endParaRPr>
          </a:p>
        </p:txBody>
      </p:sp>
      <p:sp>
        <p:nvSpPr>
          <p:cNvPr id="6" name="İçerik Yer Tutucusu 2"/>
          <p:cNvSpPr txBox="1">
            <a:spLocks/>
          </p:cNvSpPr>
          <p:nvPr/>
        </p:nvSpPr>
        <p:spPr>
          <a:xfrm>
            <a:off x="4572000" y="1028032"/>
            <a:ext cx="4269160" cy="2353117"/>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smtClean="0"/>
              <a:t>Vücudumuza aldığımız su;</a:t>
            </a:r>
          </a:p>
          <a:p>
            <a:pPr>
              <a:buClr>
                <a:srgbClr val="FF0000"/>
              </a:buClr>
              <a:buFont typeface="Calibri" panose="020F0502020204030204" pitchFamily="34" charset="0"/>
              <a:buChar char="×"/>
            </a:pPr>
            <a:r>
              <a:rPr lang="tr-TR" sz="2000" dirty="0" smtClean="0"/>
              <a:t>İdrar, ter, dışkıyla atılır</a:t>
            </a:r>
          </a:p>
          <a:p>
            <a:pPr>
              <a:buClr>
                <a:srgbClr val="FF0000"/>
              </a:buClr>
              <a:buFont typeface="Calibri" panose="020F0502020204030204" pitchFamily="34" charset="0"/>
              <a:buChar char="×"/>
            </a:pPr>
            <a:r>
              <a:rPr lang="tr-TR" sz="2000" dirty="0" smtClean="0"/>
              <a:t>Bir miktarını da solunum yoluyla kaybederiz. </a:t>
            </a:r>
          </a:p>
          <a:p>
            <a:pPr>
              <a:buClr>
                <a:srgbClr val="FF0000"/>
              </a:buClr>
              <a:buFont typeface="Calibri" panose="020F0502020204030204" pitchFamily="34" charset="0"/>
              <a:buChar char="×"/>
            </a:pPr>
            <a:r>
              <a:rPr lang="tr-TR" sz="2000" dirty="0" smtClean="0"/>
              <a:t>Sıcak havalarda ve fazla fiziksel aktivite sırasında terleme nedeniyle su kaybımız artar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18262"/>
            <a:ext cx="7571184" cy="4392488"/>
          </a:xfrm>
        </p:spPr>
        <p:txBody>
          <a:bodyPr>
            <a:normAutofit fontScale="85000" lnSpcReduction="10000"/>
          </a:bodyPr>
          <a:lstStyle/>
          <a:p>
            <a:pPr marL="0" indent="0">
              <a:buNone/>
            </a:pPr>
            <a:r>
              <a:rPr lang="tr-TR" sz="3900" dirty="0"/>
              <a:t>İçerdikleri besin öğeleri yönünden birbirine benzeyen besinler </a:t>
            </a:r>
            <a:r>
              <a:rPr lang="tr-TR" sz="3900" dirty="0" smtClean="0"/>
              <a:t>5 grupta toplanır</a:t>
            </a:r>
          </a:p>
          <a:p>
            <a:pPr marL="0" indent="0">
              <a:buNone/>
            </a:pPr>
            <a:r>
              <a:rPr lang="tr-TR" altLang="tr-TR" sz="4000" dirty="0" smtClean="0">
                <a:solidFill>
                  <a:srgbClr val="00B0F0"/>
                </a:solidFill>
              </a:rPr>
              <a:t>1</a:t>
            </a:r>
            <a:r>
              <a:rPr lang="tr-TR" altLang="tr-TR" sz="4000" dirty="0">
                <a:solidFill>
                  <a:srgbClr val="00B0F0"/>
                </a:solidFill>
              </a:rPr>
              <a:t>. Süt ve ürünleri grubu</a:t>
            </a:r>
          </a:p>
          <a:p>
            <a:pPr>
              <a:spcBef>
                <a:spcPts val="375"/>
              </a:spcBef>
              <a:buSzPct val="85000"/>
              <a:buNone/>
            </a:pPr>
            <a:r>
              <a:rPr lang="tr-TR" altLang="tr-TR" sz="4000" dirty="0">
                <a:solidFill>
                  <a:srgbClr val="7030A0"/>
                </a:solidFill>
              </a:rPr>
              <a:t>2. Et ve ürünleri, tavuk, balık, yumurta,   kuru baklagiller ile yağlı tohumlar grubu</a:t>
            </a:r>
            <a:endParaRPr lang="tr-TR" altLang="tr-TR" sz="3600" dirty="0">
              <a:solidFill>
                <a:srgbClr val="7030A0"/>
              </a:solidFill>
            </a:endParaRPr>
          </a:p>
          <a:p>
            <a:pPr>
              <a:spcBef>
                <a:spcPts val="375"/>
              </a:spcBef>
              <a:buSzPct val="85000"/>
              <a:buNone/>
            </a:pPr>
            <a:r>
              <a:rPr lang="tr-TR" altLang="tr-TR" sz="4000" dirty="0">
                <a:solidFill>
                  <a:srgbClr val="00B050"/>
                </a:solidFill>
              </a:rPr>
              <a:t>3.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FF00FF"/>
                </a:solidFill>
              </a:rPr>
              <a:t>4. </a:t>
            </a:r>
            <a:r>
              <a:rPr lang="tr-TR" altLang="tr-TR" sz="4000" dirty="0" smtClean="0">
                <a:solidFill>
                  <a:srgbClr val="FF00FF"/>
                </a:solidFill>
              </a:rPr>
              <a:t>Meyveler </a:t>
            </a:r>
            <a:r>
              <a:rPr lang="tr-TR" altLang="tr-TR" sz="4000" dirty="0">
                <a:solidFill>
                  <a:srgbClr val="FF00FF"/>
                </a:solidFill>
              </a:rPr>
              <a:t>grubu</a:t>
            </a:r>
          </a:p>
          <a:p>
            <a:pPr>
              <a:spcBef>
                <a:spcPts val="375"/>
              </a:spcBef>
              <a:buSzPct val="85000"/>
              <a:buNone/>
            </a:pPr>
            <a:r>
              <a:rPr lang="tr-TR" altLang="tr-TR" sz="4000" dirty="0">
                <a:solidFill>
                  <a:schemeClr val="accent6"/>
                </a:solidFill>
              </a:rPr>
              <a:t>5. Ekmek ve tahıllar grubu</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Besinlerimizi sınıflandıralım;</a:t>
            </a:r>
            <a:endParaRPr lang="tr-TR" sz="4000" b="1" dirty="0">
              <a:solidFill>
                <a:srgbClr val="FF0000"/>
              </a:solidFill>
              <a:latin typeface="Calibri" panose="020F0502020204030204" pitchFamily="34" charset="0"/>
              <a:cs typeface="Calibri" panose="020F0502020204030204" pitchFamily="34" charset="0"/>
            </a:endParaRPr>
          </a:p>
        </p:txBody>
      </p:sp>
      <p:grpSp>
        <p:nvGrpSpPr>
          <p:cNvPr id="7" name="Grup 6"/>
          <p:cNvGrpSpPr/>
          <p:nvPr/>
        </p:nvGrpSpPr>
        <p:grpSpPr>
          <a:xfrm>
            <a:off x="4444754" y="3599839"/>
            <a:ext cx="4608000" cy="3168000"/>
            <a:chOff x="742114" y="567321"/>
            <a:chExt cx="7098589" cy="5220000"/>
          </a:xfrm>
        </p:grpSpPr>
        <p:pic>
          <p:nvPicPr>
            <p:cNvPr id="8" name="Resim 7"/>
            <p:cNvPicPr>
              <a:picLocks noChangeAspect="1"/>
            </p:cNvPicPr>
            <p:nvPr/>
          </p:nvPicPr>
          <p:blipFill>
            <a:blip r:embed="rId2"/>
            <a:stretch>
              <a:fillRect/>
            </a:stretch>
          </p:blipFill>
          <p:spPr>
            <a:xfrm>
              <a:off x="6684996" y="3807321"/>
              <a:ext cx="1155707" cy="1980000"/>
            </a:xfrm>
            <a:prstGeom prst="rect">
              <a:avLst/>
            </a:prstGeom>
          </p:spPr>
        </p:pic>
        <p:pic>
          <p:nvPicPr>
            <p:cNvPr id="9" name="Resim 8"/>
            <p:cNvPicPr>
              <a:picLocks noChangeAspect="1"/>
            </p:cNvPicPr>
            <p:nvPr/>
          </p:nvPicPr>
          <p:blipFill>
            <a:blip r:embed="rId3"/>
            <a:stretch>
              <a:fillRect/>
            </a:stretch>
          </p:blipFill>
          <p:spPr>
            <a:xfrm>
              <a:off x="742114" y="3951321"/>
              <a:ext cx="1638917" cy="1836000"/>
            </a:xfrm>
            <a:prstGeom prst="rect">
              <a:avLst/>
            </a:prstGeom>
          </p:spPr>
        </p:pic>
        <p:pic>
          <p:nvPicPr>
            <p:cNvPr id="10" name="Resim 9"/>
            <p:cNvPicPr>
              <a:picLocks noChangeAspect="1"/>
            </p:cNvPicPr>
            <p:nvPr/>
          </p:nvPicPr>
          <p:blipFill>
            <a:blip r:embed="rId4"/>
            <a:stretch>
              <a:fillRect/>
            </a:stretch>
          </p:blipFill>
          <p:spPr>
            <a:xfrm>
              <a:off x="1847293" y="567321"/>
              <a:ext cx="5243124" cy="5220000"/>
            </a:xfrm>
            <a:prstGeom prst="ellipse">
              <a:avLst/>
            </a:prstGeom>
          </p:spPr>
        </p:pic>
      </p:grpSp>
      <p:pic>
        <p:nvPicPr>
          <p:cNvPr id="11" name="Resim 10"/>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a:t>
            </a:r>
            <a:r>
              <a:rPr lang="tr-TR" altLang="tr-TR" sz="4800" dirty="0" smtClean="0">
                <a:solidFill>
                  <a:srgbClr val="00B0F0"/>
                </a:solidFill>
                <a:latin typeface="Calibri" panose="020F0502020204030204" pitchFamily="34" charset="0"/>
                <a:cs typeface="Calibri" panose="020F0502020204030204" pitchFamily="34" charset="0"/>
              </a:rPr>
              <a:t>ürünleri 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5798237" cy="5040560"/>
          </a:xfrm>
        </p:spPr>
        <p:txBody>
          <a:bodyPr>
            <a:normAutofit/>
          </a:bodyPr>
          <a:lstStyle/>
          <a:p>
            <a:r>
              <a:rPr lang="tr-TR" sz="2800" dirty="0" smtClean="0">
                <a:solidFill>
                  <a:schemeClr val="tx2"/>
                </a:solidFill>
                <a:latin typeface="Calibri" panose="020F0502020204030204" pitchFamily="34" charset="0"/>
                <a:cs typeface="Calibri" panose="020F0502020204030204" pitchFamily="34" charset="0"/>
              </a:rPr>
              <a:t>Süt</a:t>
            </a:r>
          </a:p>
          <a:p>
            <a:r>
              <a:rPr lang="tr-TR" sz="2800" dirty="0" smtClean="0">
                <a:solidFill>
                  <a:schemeClr val="tx2"/>
                </a:solidFill>
                <a:latin typeface="Calibri" panose="020F0502020204030204" pitchFamily="34" charset="0"/>
                <a:cs typeface="Calibri" panose="020F0502020204030204" pitchFamily="34" charset="0"/>
              </a:rPr>
              <a:t>Yoğurt</a:t>
            </a:r>
          </a:p>
          <a:p>
            <a:r>
              <a:rPr lang="tr-TR" sz="2800" dirty="0" smtClean="0">
                <a:solidFill>
                  <a:schemeClr val="tx2"/>
                </a:solidFill>
                <a:latin typeface="Calibri" panose="020F0502020204030204" pitchFamily="34" charset="0"/>
                <a:cs typeface="Calibri" panose="020F0502020204030204" pitchFamily="34" charset="0"/>
              </a:rPr>
              <a:t>Peynirler </a:t>
            </a:r>
          </a:p>
          <a:p>
            <a:pPr lvl="1"/>
            <a:r>
              <a:rPr lang="tr-TR" sz="2400" dirty="0" smtClean="0">
                <a:solidFill>
                  <a:schemeClr val="tx2"/>
                </a:solidFill>
                <a:latin typeface="Calibri" panose="020F0502020204030204" pitchFamily="34" charset="0"/>
                <a:cs typeface="Calibri" panose="020F0502020204030204" pitchFamily="34" charset="0"/>
              </a:rPr>
              <a:t>beyaz peynir, kaşar peynir gibi</a:t>
            </a:r>
          </a:p>
          <a:p>
            <a:r>
              <a:rPr lang="tr-TR" sz="2800" dirty="0" smtClean="0">
                <a:solidFill>
                  <a:schemeClr val="tx2"/>
                </a:solidFill>
                <a:latin typeface="Calibri" panose="020F0502020204030204" pitchFamily="34" charset="0"/>
                <a:cs typeface="Calibri" panose="020F0502020204030204" pitchFamily="34" charset="0"/>
              </a:rPr>
              <a:t>Ayran</a:t>
            </a:r>
          </a:p>
          <a:p>
            <a:r>
              <a:rPr lang="tr-TR" sz="2800" dirty="0" smtClean="0">
                <a:solidFill>
                  <a:schemeClr val="tx2"/>
                </a:solidFill>
                <a:latin typeface="Calibri" panose="020F0502020204030204" pitchFamily="34" charset="0"/>
                <a:cs typeface="Calibri" panose="020F0502020204030204" pitchFamily="34" charset="0"/>
              </a:rPr>
              <a:t>Kefir</a:t>
            </a:r>
          </a:p>
          <a:p>
            <a:r>
              <a:rPr lang="tr-TR" sz="2800" dirty="0" smtClean="0">
                <a:solidFill>
                  <a:schemeClr val="tx2"/>
                </a:solidFill>
                <a:latin typeface="Calibri" panose="020F0502020204030204" pitchFamily="34" charset="0"/>
                <a:cs typeface="Calibri" panose="020F0502020204030204" pitchFamily="34" charset="0"/>
              </a:rPr>
              <a:t>Sütlü tatlılar </a:t>
            </a:r>
          </a:p>
          <a:p>
            <a:pPr lvl="1"/>
            <a:r>
              <a:rPr lang="tr-TR" sz="2400" dirty="0" smtClean="0">
                <a:solidFill>
                  <a:schemeClr val="tx2"/>
                </a:solidFill>
                <a:latin typeface="Calibri" panose="020F0502020204030204" pitchFamily="34" charset="0"/>
                <a:cs typeface="Calibri" panose="020F0502020204030204" pitchFamily="34" charset="0"/>
              </a:rPr>
              <a:t>sütlaç, dondurma gibi</a:t>
            </a: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348880"/>
            <a:ext cx="3888432" cy="3555980"/>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1620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a:t>
            </a:r>
            <a:r>
              <a:rPr lang="tr-TR" altLang="tr-TR" sz="4800" dirty="0" smtClean="0">
                <a:solidFill>
                  <a:srgbClr val="00B0F0"/>
                </a:solidFill>
                <a:latin typeface="Calibri" panose="020F0502020204030204" pitchFamily="34" charset="0"/>
                <a:cs typeface="Calibri" panose="020F0502020204030204" pitchFamily="34" charset="0"/>
              </a:rPr>
              <a:t>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8424936" cy="2547207"/>
          </a:xfrm>
        </p:spPr>
        <p:txBody>
          <a:bodyPr>
            <a:noAutofit/>
          </a:bodyPr>
          <a:lstStyle/>
          <a:p>
            <a:r>
              <a:rPr lang="tr-TR" sz="2400" dirty="0" smtClean="0"/>
              <a:t>Protein</a:t>
            </a:r>
          </a:p>
          <a:p>
            <a:r>
              <a:rPr lang="tr-TR" sz="2400" dirty="0" smtClean="0"/>
              <a:t>Kalsiyum</a:t>
            </a:r>
          </a:p>
          <a:p>
            <a:r>
              <a:rPr lang="tr-TR" sz="2400" dirty="0" smtClean="0"/>
              <a:t>Fosfor</a:t>
            </a:r>
          </a:p>
          <a:p>
            <a:r>
              <a:rPr lang="tr-TR" sz="2400" dirty="0" smtClean="0"/>
              <a:t>Çinko </a:t>
            </a:r>
          </a:p>
          <a:p>
            <a:r>
              <a:rPr lang="tr-TR" sz="2400" dirty="0" smtClean="0"/>
              <a:t>B</a:t>
            </a:r>
            <a:r>
              <a:rPr lang="tr-TR" sz="2400" baseline="-25000" dirty="0" smtClean="0"/>
              <a:t>1</a:t>
            </a:r>
            <a:r>
              <a:rPr lang="tr-TR" sz="2400" dirty="0"/>
              <a:t>, B</a:t>
            </a:r>
            <a:r>
              <a:rPr lang="tr-TR" sz="2400" baseline="-25000" dirty="0"/>
              <a:t>2</a:t>
            </a:r>
            <a:r>
              <a:rPr lang="tr-TR" sz="2400" dirty="0"/>
              <a:t>, B</a:t>
            </a:r>
            <a:r>
              <a:rPr lang="tr-TR" sz="2400" baseline="-25000" dirty="0"/>
              <a:t>6</a:t>
            </a:r>
            <a:r>
              <a:rPr lang="tr-TR" sz="2400" dirty="0"/>
              <a:t>, B</a:t>
            </a:r>
            <a:r>
              <a:rPr lang="tr-TR" sz="2400" baseline="-25000" dirty="0"/>
              <a:t>12</a:t>
            </a:r>
            <a:r>
              <a:rPr lang="tr-TR" sz="2400" dirty="0"/>
              <a:t> ve niasin olmak üzere birçok besin ögesi için önemli </a:t>
            </a:r>
            <a:r>
              <a:rPr lang="tr-TR" sz="2400" dirty="0" smtClean="0"/>
              <a:t>kaynaktır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5254" y="4104456"/>
            <a:ext cx="2950226" cy="2753544"/>
          </a:xfrm>
          <a:prstGeom prst="rect">
            <a:avLst/>
          </a:prstGeom>
        </p:spPr>
      </p:pic>
      <p:sp>
        <p:nvSpPr>
          <p:cNvPr id="6" name="İçerik Yer Tutucusu 2"/>
          <p:cNvSpPr txBox="1">
            <a:spLocks/>
          </p:cNvSpPr>
          <p:nvPr/>
        </p:nvSpPr>
        <p:spPr>
          <a:xfrm>
            <a:off x="251520" y="4464587"/>
            <a:ext cx="5798237" cy="1728192"/>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srgbClr val="00B0F0"/>
                </a:solidFill>
              </a:rPr>
              <a:t>Çocuk ve adolesanlarda kemiklerin ve dişlerin sağlıklı gelişmesi için önemlidir!</a:t>
            </a:r>
            <a:endParaRPr lang="tr-TR" sz="2400" dirty="0">
              <a:solidFill>
                <a:srgbClr val="00B0F0"/>
              </a:solidFill>
              <a:latin typeface="Comic Sans MS" panose="030F0702030302020204" pitchFamily="66" charset="0"/>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23675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3163" t="22938" r="3059" b="16141"/>
          <a:stretch/>
        </p:blipFill>
        <p:spPr>
          <a:xfrm>
            <a:off x="1635287" y="3896908"/>
            <a:ext cx="5429810" cy="2385964"/>
          </a:xfrm>
          <a:prstGeom prst="ellipse">
            <a:avLst/>
          </a:prstGeom>
        </p:spPr>
      </p:pic>
      <p:sp>
        <p:nvSpPr>
          <p:cNvPr id="2"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23528" y="2043208"/>
            <a:ext cx="7499961" cy="3096344"/>
          </a:xfrm>
        </p:spPr>
        <p:txBody>
          <a:bodyPr>
            <a:normAutofit/>
          </a:bodyPr>
          <a:lstStyle/>
          <a:p>
            <a:r>
              <a:rPr lang="tr-TR" dirty="0" smtClean="0">
                <a:solidFill>
                  <a:schemeClr val="accent4"/>
                </a:solidFill>
                <a:latin typeface="Calibri" panose="020F0502020204030204" pitchFamily="34" charset="0"/>
                <a:cs typeface="Calibri" panose="020F0502020204030204" pitchFamily="34" charset="0"/>
              </a:rPr>
              <a:t>Et</a:t>
            </a:r>
          </a:p>
          <a:p>
            <a:r>
              <a:rPr lang="tr-TR" dirty="0" smtClean="0">
                <a:solidFill>
                  <a:schemeClr val="accent4"/>
                </a:solidFill>
                <a:latin typeface="Calibri" panose="020F0502020204030204" pitchFamily="34" charset="0"/>
                <a:cs typeface="Calibri" panose="020F0502020204030204" pitchFamily="34" charset="0"/>
              </a:rPr>
              <a:t>Tavuk</a:t>
            </a:r>
          </a:p>
          <a:p>
            <a:r>
              <a:rPr lang="tr-TR" dirty="0" smtClean="0">
                <a:solidFill>
                  <a:schemeClr val="accent4"/>
                </a:solidFill>
                <a:latin typeface="Calibri" panose="020F0502020204030204" pitchFamily="34" charset="0"/>
                <a:cs typeface="Calibri" panose="020F0502020204030204" pitchFamily="34" charset="0"/>
              </a:rPr>
              <a:t>Balık</a:t>
            </a:r>
          </a:p>
          <a:p>
            <a:r>
              <a:rPr lang="tr-TR" dirty="0" smtClean="0">
                <a:solidFill>
                  <a:schemeClr val="accent4"/>
                </a:solidFill>
                <a:latin typeface="Calibri" panose="020F0502020204030204" pitchFamily="34" charset="0"/>
                <a:cs typeface="Calibri" panose="020F0502020204030204" pitchFamily="34" charset="0"/>
              </a:rPr>
              <a:t>Yumurta</a:t>
            </a:r>
          </a:p>
        </p:txBody>
      </p:sp>
      <p:sp>
        <p:nvSpPr>
          <p:cNvPr id="7" name="İçerik Yer Tutucusu 2"/>
          <p:cNvSpPr txBox="1">
            <a:spLocks/>
          </p:cNvSpPr>
          <p:nvPr/>
        </p:nvSpPr>
        <p:spPr>
          <a:xfrm>
            <a:off x="3700001" y="2070101"/>
            <a:ext cx="530075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solidFill>
                  <a:schemeClr val="accent4"/>
                </a:solidFill>
                <a:latin typeface="Calibri" panose="020F0502020204030204" pitchFamily="34" charset="0"/>
                <a:cs typeface="Calibri" panose="020F0502020204030204" pitchFamily="34" charset="0"/>
              </a:rPr>
              <a:t>Kurubaklagiller </a:t>
            </a:r>
          </a:p>
          <a:p>
            <a:pPr lvl="1"/>
            <a:r>
              <a:rPr lang="tr-TR" sz="2400" dirty="0" smtClean="0">
                <a:solidFill>
                  <a:schemeClr val="accent4"/>
                </a:solidFill>
                <a:latin typeface="Calibri" panose="020F0502020204030204" pitchFamily="34" charset="0"/>
                <a:cs typeface="Calibri" panose="020F0502020204030204" pitchFamily="34" charset="0"/>
              </a:rPr>
              <a:t>mercimek, fasulye, nohut gibi</a:t>
            </a:r>
          </a:p>
          <a:p>
            <a:r>
              <a:rPr lang="tr-TR" dirty="0" smtClean="0">
                <a:solidFill>
                  <a:schemeClr val="accent4"/>
                </a:solidFill>
                <a:latin typeface="Calibri" panose="020F0502020204030204" pitchFamily="34" charset="0"/>
                <a:cs typeface="Calibri" panose="020F0502020204030204" pitchFamily="34" charset="0"/>
              </a:rPr>
              <a:t>Yağlı tohumlar </a:t>
            </a:r>
          </a:p>
          <a:p>
            <a:pPr lvl="1"/>
            <a:r>
              <a:rPr lang="tr-TR" sz="2400" dirty="0" smtClean="0">
                <a:solidFill>
                  <a:schemeClr val="accent4"/>
                </a:solidFill>
                <a:latin typeface="Calibri" panose="020F0502020204030204" pitchFamily="34" charset="0"/>
                <a:cs typeface="Calibri" panose="020F0502020204030204" pitchFamily="34" charset="0"/>
              </a:rPr>
              <a:t>ceviz, fındık, badem gibi</a:t>
            </a:r>
            <a:endParaRPr lang="tr-TR" sz="2400" dirty="0">
              <a:solidFill>
                <a:schemeClr val="accent4"/>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764489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7760"/>
            <a:ext cx="4325006" cy="2160240"/>
          </a:xfrm>
          <a:prstGeom prst="rect">
            <a:avLst/>
          </a:prstGeom>
        </p:spPr>
      </p:pic>
      <p:sp>
        <p:nvSpPr>
          <p:cNvPr id="3" name="İçerik Yer Tutucusu 2"/>
          <p:cNvSpPr>
            <a:spLocks noGrp="1"/>
          </p:cNvSpPr>
          <p:nvPr>
            <p:ph idx="1"/>
          </p:nvPr>
        </p:nvSpPr>
        <p:spPr>
          <a:xfrm>
            <a:off x="107505" y="1574032"/>
            <a:ext cx="4464495" cy="3168352"/>
          </a:xfrm>
        </p:spPr>
        <p:txBody>
          <a:bodyPr>
            <a:noAutofit/>
          </a:bodyPr>
          <a:lstStyle/>
          <a:p>
            <a:r>
              <a:rPr lang="tr-TR" sz="2400" dirty="0"/>
              <a:t>P</a:t>
            </a:r>
            <a:r>
              <a:rPr lang="tr-TR" sz="2400" dirty="0" smtClean="0"/>
              <a:t>rotein</a:t>
            </a:r>
          </a:p>
          <a:p>
            <a:r>
              <a:rPr lang="tr-TR" sz="2400" dirty="0" smtClean="0"/>
              <a:t>Demir</a:t>
            </a:r>
          </a:p>
          <a:p>
            <a:r>
              <a:rPr lang="tr-TR" sz="2400" dirty="0" smtClean="0"/>
              <a:t>Çinko</a:t>
            </a:r>
          </a:p>
          <a:p>
            <a:r>
              <a:rPr lang="tr-TR" sz="2400" dirty="0" smtClean="0"/>
              <a:t>Fosfor</a:t>
            </a:r>
          </a:p>
          <a:p>
            <a:r>
              <a:rPr lang="tr-TR" sz="2400" dirty="0" smtClean="0"/>
              <a:t>Magnezyum gibi mineraller ile </a:t>
            </a:r>
          </a:p>
          <a:p>
            <a:r>
              <a:rPr lang="tr-TR" sz="2400" dirty="0" smtClean="0"/>
              <a:t>B</a:t>
            </a:r>
            <a:r>
              <a:rPr lang="tr-TR" sz="2400" baseline="-25000" dirty="0" smtClean="0"/>
              <a:t>1</a:t>
            </a:r>
            <a:r>
              <a:rPr lang="tr-TR" sz="2400" dirty="0" smtClean="0"/>
              <a:t>, B</a:t>
            </a:r>
            <a:r>
              <a:rPr lang="tr-TR" sz="2400" baseline="-25000" dirty="0" smtClean="0"/>
              <a:t>6</a:t>
            </a:r>
            <a:r>
              <a:rPr lang="tr-TR" sz="2400" dirty="0" smtClean="0"/>
              <a:t>, B</a:t>
            </a:r>
            <a:r>
              <a:rPr lang="tr-TR" sz="2400" baseline="-25000" dirty="0" smtClean="0"/>
              <a:t>12</a:t>
            </a:r>
            <a:r>
              <a:rPr lang="tr-TR" sz="2400" dirty="0" smtClean="0"/>
              <a:t> ve A vitamini kaynağıdır</a:t>
            </a:r>
          </a:p>
          <a:p>
            <a:pPr lvl="1"/>
            <a:r>
              <a:rPr lang="tr-TR" sz="1800" dirty="0" smtClean="0"/>
              <a:t>B</a:t>
            </a:r>
            <a:r>
              <a:rPr lang="tr-TR" sz="1800" baseline="-25000" dirty="0" smtClean="0"/>
              <a:t>12</a:t>
            </a:r>
            <a:r>
              <a:rPr lang="tr-TR" sz="1800" dirty="0" smtClean="0"/>
              <a:t> </a:t>
            </a:r>
            <a:r>
              <a:rPr lang="tr-TR" sz="1800" dirty="0"/>
              <a:t>vitamini ise sadece hayvansal kaynaklı besinlerde </a:t>
            </a:r>
            <a:r>
              <a:rPr lang="tr-TR" sz="1800" dirty="0" smtClean="0"/>
              <a:t>bulunur</a:t>
            </a:r>
            <a:endParaRPr lang="tr-TR" sz="1800" dirty="0">
              <a:solidFill>
                <a:srgbClr val="C00000"/>
              </a:solidFill>
              <a:latin typeface="Comic Sans MS" panose="030F0702030302020204" pitchFamily="66" charset="0"/>
            </a:endParaRPr>
          </a:p>
        </p:txBody>
      </p:sp>
      <p:sp>
        <p:nvSpPr>
          <p:cNvPr id="10"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11" name="İçerik Yer Tutucusu 2"/>
          <p:cNvSpPr txBox="1">
            <a:spLocks/>
          </p:cNvSpPr>
          <p:nvPr/>
        </p:nvSpPr>
        <p:spPr>
          <a:xfrm>
            <a:off x="4707051" y="1937881"/>
            <a:ext cx="4411396" cy="4356208"/>
          </a:xfrm>
          <a:prstGeom prst="rect">
            <a:avLst/>
          </a:prstGeom>
          <a:ln>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300" dirty="0">
                <a:solidFill>
                  <a:schemeClr val="accent4"/>
                </a:solidFill>
              </a:rPr>
              <a:t>Bu gruptaki yiyecekler büyüme ve gelişmeyi sağlar. </a:t>
            </a:r>
            <a:endParaRPr lang="tr-TR" sz="2300" dirty="0" smtClean="0">
              <a:solidFill>
                <a:schemeClr val="accent4"/>
              </a:solidFill>
            </a:endParaRPr>
          </a:p>
          <a:p>
            <a:r>
              <a:rPr lang="tr-TR" sz="2300" dirty="0" smtClean="0">
                <a:solidFill>
                  <a:schemeClr val="accent4"/>
                </a:solidFill>
              </a:rPr>
              <a:t>Hücre </a:t>
            </a:r>
            <a:r>
              <a:rPr lang="tr-TR" sz="2300" dirty="0">
                <a:solidFill>
                  <a:schemeClr val="accent4"/>
                </a:solidFill>
              </a:rPr>
              <a:t>yenilenmesi, doku onarımı ve görme işlevinde, kan yapımında, sinir sistemi, sindirim sistemi ve deri sağlığında görevi olan besin ögeleri en çok bu grupta bulunur. </a:t>
            </a:r>
            <a:endParaRPr lang="tr-TR" sz="2300" dirty="0" smtClean="0">
              <a:solidFill>
                <a:schemeClr val="accent4"/>
              </a:solidFill>
            </a:endParaRPr>
          </a:p>
          <a:p>
            <a:r>
              <a:rPr lang="tr-TR" sz="2300" dirty="0" smtClean="0">
                <a:solidFill>
                  <a:schemeClr val="accent4"/>
                </a:solidFill>
              </a:rPr>
              <a:t>Hastalıklara </a:t>
            </a:r>
            <a:r>
              <a:rPr lang="tr-TR" sz="2300" dirty="0">
                <a:solidFill>
                  <a:schemeClr val="accent4"/>
                </a:solidFill>
              </a:rPr>
              <a:t>karşı direnç kazanılmasında rolü olan en önemli yiyecek grubudur. </a:t>
            </a:r>
            <a:endParaRPr lang="tr-TR" sz="2300" dirty="0">
              <a:solidFill>
                <a:schemeClr val="accent4"/>
              </a:solidFill>
              <a:latin typeface="Comic Sans MS" panose="030F0702030302020204" pitchFamily="66" charset="0"/>
            </a:endParaRP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6618044" y="6281583"/>
            <a:ext cx="2490460" cy="576000"/>
          </a:xfrm>
          <a:prstGeom prst="rect">
            <a:avLst/>
          </a:prstGeom>
        </p:spPr>
      </p:pic>
    </p:spTree>
    <p:extLst>
      <p:ext uri="{BB962C8B-B14F-4D97-AF65-F5344CB8AC3E}">
        <p14:creationId xmlns:p14="http://schemas.microsoft.com/office/powerpoint/2010/main" val="32091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8"/>
            <a:ext cx="9144000" cy="690562"/>
          </a:xfrm>
          <a:solidFill>
            <a:schemeClr val="accent2">
              <a:lumMod val="20000"/>
              <a:lumOff val="80000"/>
            </a:schemeClr>
          </a:solidFill>
        </p:spPr>
        <p:txBody>
          <a:bodyPr rtlCol="0">
            <a:noAutofit/>
          </a:bodyPr>
          <a:lstStyle/>
          <a:p>
            <a:pPr algn="ctr">
              <a:defRPr/>
            </a:pPr>
            <a:r>
              <a:rPr lang="tr-TR" sz="4000" b="1" dirty="0" smtClean="0">
                <a:solidFill>
                  <a:srgbClr val="FF0000"/>
                </a:solidFill>
                <a:latin typeface="+mn-lt"/>
              </a:rPr>
              <a:t>Beslenme nedir</a:t>
            </a:r>
            <a:r>
              <a:rPr lang="tr-TR" sz="4000" b="1" dirty="0">
                <a:solidFill>
                  <a:srgbClr val="FF0000"/>
                </a:solidFill>
                <a:latin typeface="+mn-lt"/>
              </a:rPr>
              <a:t>?</a:t>
            </a:r>
          </a:p>
        </p:txBody>
      </p:sp>
      <p:sp>
        <p:nvSpPr>
          <p:cNvPr id="3" name="İçerik Yer Tutucusu 2"/>
          <p:cNvSpPr>
            <a:spLocks noGrp="1"/>
          </p:cNvSpPr>
          <p:nvPr>
            <p:ph idx="1"/>
          </p:nvPr>
        </p:nvSpPr>
        <p:spPr>
          <a:xfrm>
            <a:off x="285750" y="827088"/>
            <a:ext cx="8569325" cy="1584325"/>
          </a:xfrm>
        </p:spPr>
        <p:txBody>
          <a:bodyPr>
            <a:normAutofit/>
          </a:bodyPr>
          <a:lstStyle/>
          <a:p>
            <a:pPr marL="0" indent="0" algn="ctr">
              <a:buFont typeface="Arial" panose="020B0604020202020204" pitchFamily="34" charset="0"/>
              <a:buNone/>
              <a:defRPr/>
            </a:pPr>
            <a:r>
              <a:rPr lang="tr-TR" sz="3600" b="1" dirty="0" smtClean="0"/>
              <a:t>Beslenme</a:t>
            </a:r>
            <a:r>
              <a:rPr lang="tr-TR" sz="3600" b="1" dirty="0"/>
              <a:t>;</a:t>
            </a:r>
            <a:r>
              <a:rPr lang="tr-TR" sz="3600" b="1" dirty="0" smtClean="0"/>
              <a:t> </a:t>
            </a:r>
            <a:r>
              <a:rPr lang="tr-TR" sz="2800" dirty="0" smtClean="0"/>
              <a:t>yaşamın sürdürülmesi, büyüme ve gelişme, sağlığın korunması ve üretken olmak için besinlerin vücutta kullanılmasıdır</a:t>
            </a:r>
            <a:endParaRPr lang="tr-TR" sz="2800" dirty="0" smtClean="0">
              <a:sym typeface="Wingdings" panose="05000000000000000000" pitchFamily="2" charset="2"/>
            </a:endParaRPr>
          </a:p>
          <a:p>
            <a:pPr>
              <a:defRPr/>
            </a:pPr>
            <a:endParaRPr lang="tr-TR" sz="2800" dirty="0" smtClean="0"/>
          </a:p>
        </p:txBody>
      </p:sp>
      <p:pic>
        <p:nvPicPr>
          <p:cNvPr id="14340" name="Resim 4"/>
          <p:cNvPicPr>
            <a:picLocks noChangeAspect="1"/>
          </p:cNvPicPr>
          <p:nvPr/>
        </p:nvPicPr>
        <p:blipFill>
          <a:blip r:embed="rId2">
            <a:extLst>
              <a:ext uri="{28A0092B-C50C-407E-A947-70E740481C1C}">
                <a14:useLocalDpi xmlns:a14="http://schemas.microsoft.com/office/drawing/2010/main" val="0"/>
              </a:ext>
            </a:extLst>
          </a:blip>
          <a:srcRect t="54726" b="15344"/>
          <a:stretch>
            <a:fillRect/>
          </a:stretch>
        </p:blipFill>
        <p:spPr bwMode="auto">
          <a:xfrm>
            <a:off x="-1588" y="5486400"/>
            <a:ext cx="91440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p:cNvSpPr txBox="1">
            <a:spLocks/>
          </p:cNvSpPr>
          <p:nvPr/>
        </p:nvSpPr>
        <p:spPr>
          <a:xfrm>
            <a:off x="455612" y="3414154"/>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tr-TR" dirty="0"/>
              <a:t>V</a:t>
            </a:r>
            <a:r>
              <a:rPr lang="tr-TR" dirty="0" smtClean="0"/>
              <a:t>ücudun büyümesi, yenilenmesi ve çalışması için gerekli olan </a:t>
            </a:r>
            <a:r>
              <a:rPr lang="tr-TR" b="1" dirty="0" smtClean="0"/>
              <a:t>enerji ve besin öğelerinin </a:t>
            </a:r>
            <a:r>
              <a:rPr lang="tr-TR" dirty="0" smtClean="0"/>
              <a:t>her birinin </a:t>
            </a:r>
            <a:r>
              <a:rPr lang="tr-TR" b="1" dirty="0" smtClean="0"/>
              <a:t>yeterli miktarlarda alınması </a:t>
            </a:r>
            <a:r>
              <a:rPr lang="tr-TR" dirty="0" smtClean="0"/>
              <a:t>ve vücutta </a:t>
            </a:r>
            <a:r>
              <a:rPr lang="tr-TR" b="1" dirty="0" smtClean="0"/>
              <a:t>uygun şekilde kullanılması</a:t>
            </a:r>
            <a:r>
              <a:rPr lang="tr-TR" dirty="0" smtClean="0"/>
              <a:t>dır</a:t>
            </a:r>
            <a:endParaRPr lang="tr-TR" sz="2800" dirty="0"/>
          </a:p>
        </p:txBody>
      </p:sp>
      <p:sp>
        <p:nvSpPr>
          <p:cNvPr id="7" name="Başlık 1"/>
          <p:cNvSpPr txBox="1">
            <a:spLocks/>
          </p:cNvSpPr>
          <p:nvPr/>
        </p:nvSpPr>
        <p:spPr bwMode="auto">
          <a:xfrm>
            <a:off x="-1588" y="2492375"/>
            <a:ext cx="9144001" cy="690563"/>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a:solidFill>
                  <a:srgbClr val="00B050"/>
                </a:solidFill>
                <a:latin typeface="+mn-lt"/>
              </a:rPr>
              <a:t>Y</a:t>
            </a:r>
            <a:r>
              <a:rPr lang="tr-TR" altLang="tr-TR" sz="4400" b="1" dirty="0">
                <a:solidFill>
                  <a:srgbClr val="FF0000"/>
                </a:solidFill>
                <a:latin typeface="+mn-lt"/>
              </a:rPr>
              <a:t>e</a:t>
            </a:r>
            <a:r>
              <a:rPr lang="tr-TR" altLang="tr-TR" sz="4400" b="1" dirty="0">
                <a:solidFill>
                  <a:srgbClr val="00B0F0"/>
                </a:solidFill>
                <a:latin typeface="+mn-lt"/>
              </a:rPr>
              <a:t>t</a:t>
            </a:r>
            <a:r>
              <a:rPr lang="tr-TR" altLang="tr-TR" sz="4400" b="1" dirty="0">
                <a:solidFill>
                  <a:schemeClr val="accent4"/>
                </a:solidFill>
                <a:latin typeface="+mn-lt"/>
              </a:rPr>
              <a:t>e</a:t>
            </a:r>
            <a:r>
              <a:rPr lang="tr-TR" altLang="tr-TR" sz="4400" b="1" dirty="0">
                <a:solidFill>
                  <a:srgbClr val="3366FF"/>
                </a:solidFill>
                <a:latin typeface="+mn-lt"/>
              </a:rPr>
              <a:t>r</a:t>
            </a:r>
            <a:r>
              <a:rPr lang="tr-TR" altLang="tr-TR" sz="4400" b="1" dirty="0">
                <a:solidFill>
                  <a:srgbClr val="FF00FF"/>
                </a:solidFill>
                <a:latin typeface="+mn-lt"/>
              </a:rPr>
              <a:t>l</a:t>
            </a:r>
            <a:r>
              <a:rPr lang="tr-TR" altLang="tr-TR" sz="4400" b="1" dirty="0">
                <a:solidFill>
                  <a:srgbClr val="7030A0"/>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v</a:t>
            </a:r>
            <a:r>
              <a:rPr lang="tr-TR" altLang="tr-TR" sz="4400" b="1" dirty="0">
                <a:solidFill>
                  <a:srgbClr val="0070C0"/>
                </a:solidFill>
                <a:latin typeface="+mn-lt"/>
              </a:rPr>
              <a:t>e</a:t>
            </a:r>
            <a:r>
              <a:rPr lang="tr-TR" altLang="tr-TR" sz="4400" b="1" dirty="0">
                <a:solidFill>
                  <a:srgbClr val="00B050"/>
                </a:solidFill>
                <a:latin typeface="+mn-lt"/>
              </a:rPr>
              <a:t> </a:t>
            </a:r>
            <a:r>
              <a:rPr lang="tr-TR" altLang="tr-TR" sz="4400" b="1" dirty="0">
                <a:solidFill>
                  <a:srgbClr val="92D050"/>
                </a:solidFill>
                <a:latin typeface="+mn-lt"/>
              </a:rPr>
              <a:t>d</a:t>
            </a:r>
            <a:r>
              <a:rPr lang="tr-TR" altLang="tr-TR" sz="4400" b="1" dirty="0">
                <a:solidFill>
                  <a:srgbClr val="FF0000"/>
                </a:solidFill>
                <a:latin typeface="+mn-lt"/>
              </a:rPr>
              <a:t>e</a:t>
            </a:r>
            <a:r>
              <a:rPr lang="tr-TR" altLang="tr-TR" sz="4400" b="1" dirty="0">
                <a:solidFill>
                  <a:srgbClr val="00B0F0"/>
                </a:solidFill>
                <a:latin typeface="+mn-lt"/>
              </a:rPr>
              <a:t>n</a:t>
            </a:r>
            <a:r>
              <a:rPr lang="tr-TR" altLang="tr-TR" sz="4400" b="1" dirty="0">
                <a:solidFill>
                  <a:srgbClr val="7030A0"/>
                </a:solidFill>
                <a:latin typeface="+mn-lt"/>
              </a:rPr>
              <a:t>g</a:t>
            </a:r>
            <a:r>
              <a:rPr lang="tr-TR" altLang="tr-TR" sz="4400" b="1" dirty="0">
                <a:solidFill>
                  <a:srgbClr val="00B050"/>
                </a:solidFill>
                <a:latin typeface="+mn-lt"/>
              </a:rPr>
              <a:t>e</a:t>
            </a:r>
            <a:r>
              <a:rPr lang="tr-TR" altLang="tr-TR" sz="4400" b="1" dirty="0">
                <a:solidFill>
                  <a:schemeClr val="accent4"/>
                </a:solidFill>
                <a:latin typeface="+mn-lt"/>
              </a:rPr>
              <a:t>l</a:t>
            </a:r>
            <a:r>
              <a:rPr lang="tr-TR" altLang="tr-TR" sz="4400" b="1" dirty="0">
                <a:solidFill>
                  <a:srgbClr val="B50B78"/>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b</a:t>
            </a:r>
            <a:r>
              <a:rPr lang="tr-TR" altLang="tr-TR" sz="4400" b="1" dirty="0">
                <a:solidFill>
                  <a:srgbClr val="92D050"/>
                </a:solidFill>
                <a:latin typeface="+mn-lt"/>
              </a:rPr>
              <a:t>e</a:t>
            </a:r>
            <a:r>
              <a:rPr lang="tr-TR" altLang="tr-TR" sz="4400" b="1" dirty="0">
                <a:solidFill>
                  <a:srgbClr val="EF19C1"/>
                </a:solidFill>
                <a:latin typeface="+mn-lt"/>
              </a:rPr>
              <a:t>s</a:t>
            </a:r>
            <a:r>
              <a:rPr lang="tr-TR" altLang="tr-TR" sz="4400" b="1" dirty="0">
                <a:solidFill>
                  <a:srgbClr val="3366FF"/>
                </a:solidFill>
                <a:latin typeface="+mn-lt"/>
              </a:rPr>
              <a:t>l</a:t>
            </a:r>
            <a:r>
              <a:rPr lang="tr-TR" altLang="tr-TR" sz="4400" b="1" dirty="0">
                <a:solidFill>
                  <a:schemeClr val="accent4"/>
                </a:solidFill>
                <a:latin typeface="+mn-lt"/>
              </a:rPr>
              <a:t>e</a:t>
            </a:r>
            <a:r>
              <a:rPr lang="tr-TR" altLang="tr-TR" sz="4400" b="1" dirty="0">
                <a:solidFill>
                  <a:srgbClr val="00B050"/>
                </a:solidFill>
                <a:latin typeface="+mn-lt"/>
              </a:rPr>
              <a:t>n</a:t>
            </a:r>
            <a:r>
              <a:rPr lang="tr-TR" altLang="tr-TR" sz="4400" b="1" dirty="0">
                <a:solidFill>
                  <a:srgbClr val="7030A0"/>
                </a:solidFill>
                <a:latin typeface="+mn-lt"/>
              </a:rPr>
              <a:t>m</a:t>
            </a:r>
            <a:r>
              <a:rPr lang="tr-TR" altLang="tr-TR" sz="4400" b="1" dirty="0">
                <a:solidFill>
                  <a:srgbClr val="C00000"/>
                </a:solidFill>
                <a:latin typeface="+mn-lt"/>
              </a:rPr>
              <a:t>e</a:t>
            </a:r>
            <a:endParaRPr lang="tr-TR" altLang="tr-TR" sz="4400" b="1" dirty="0">
              <a:solidFill>
                <a:srgbClr val="FF0000"/>
              </a:solidFill>
              <a:latin typeface="+mn-lt"/>
            </a:endParaRPr>
          </a:p>
        </p:txBody>
      </p:sp>
    </p:spTree>
    <p:extLst>
      <p:ext uri="{BB962C8B-B14F-4D97-AF65-F5344CB8AC3E}">
        <p14:creationId xmlns:p14="http://schemas.microsoft.com/office/powerpoint/2010/main" val="179894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9276" t="4851" r="6677" b="5901"/>
          <a:stretch/>
        </p:blipFill>
        <p:spPr>
          <a:xfrm>
            <a:off x="4003382" y="1137243"/>
            <a:ext cx="2861820" cy="2507781"/>
          </a:xfrm>
          <a:prstGeom prst="rect">
            <a:avLst/>
          </a:prstGeom>
        </p:spPr>
      </p:pic>
      <p:pic>
        <p:nvPicPr>
          <p:cNvPr id="16" name="Resim 15"/>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487816" y="352978"/>
            <a:ext cx="1656184" cy="1909167"/>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t="10414" b="13222"/>
          <a:stretch/>
        </p:blipFill>
        <p:spPr>
          <a:xfrm>
            <a:off x="4516722" y="3573016"/>
            <a:ext cx="2133707" cy="1584176"/>
          </a:xfrm>
          <a:prstGeom prst="rect">
            <a:avLst/>
          </a:prstGeom>
        </p:spPr>
      </p:pic>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2938979" y="3717032"/>
            <a:ext cx="1495604" cy="1386168"/>
          </a:xfrm>
          <a:prstGeom prst="rect">
            <a:avLst/>
          </a:prstGeom>
        </p:spPr>
      </p:pic>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l="6376" t="4851" r="6376" b="8000"/>
          <a:stretch/>
        </p:blipFill>
        <p:spPr>
          <a:xfrm>
            <a:off x="6923109" y="2294564"/>
            <a:ext cx="2181661" cy="1676647"/>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0713" t="6358" r="9910" b="12460"/>
          <a:stretch/>
        </p:blipFill>
        <p:spPr>
          <a:xfrm>
            <a:off x="6372200" y="4030793"/>
            <a:ext cx="2761008" cy="2823758"/>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457200" y="1378796"/>
            <a:ext cx="8229600" cy="4747368"/>
          </a:xfrm>
        </p:spPr>
        <p:txBody>
          <a:bodyPr/>
          <a:lstStyle/>
          <a:p>
            <a:pPr marL="0" indent="0">
              <a:buNone/>
            </a:pPr>
            <a:r>
              <a:rPr lang="tr-TR" b="1" dirty="0" smtClean="0">
                <a:solidFill>
                  <a:srgbClr val="00B050"/>
                </a:solidFill>
                <a:latin typeface="Calibri" panose="020F0502020204030204" pitchFamily="34" charset="0"/>
                <a:cs typeface="Calibri" panose="020F0502020204030204" pitchFamily="34" charset="0"/>
              </a:rPr>
              <a:t>Tüm sebzeler </a:t>
            </a:r>
            <a:endParaRPr lang="tr-TR" b="1" dirty="0">
              <a:solidFill>
                <a:srgbClr val="00B050"/>
              </a:solidFill>
              <a:latin typeface="Calibri" panose="020F0502020204030204" pitchFamily="34" charset="0"/>
              <a:cs typeface="Calibri" panose="020F0502020204030204" pitchFamily="34" charset="0"/>
            </a:endParaRPr>
          </a:p>
        </p:txBody>
      </p:sp>
      <p:pic>
        <p:nvPicPr>
          <p:cNvPr id="15" name="Picture 2" descr="gÃ¼len yÃ¼z emoj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2734" y="14103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74833" y="2217686"/>
            <a:ext cx="1213599" cy="772290"/>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50669" y="3265385"/>
            <a:ext cx="2886314" cy="130699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2326949" y="2087175"/>
            <a:ext cx="1444457" cy="1574088"/>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62129"/>
            <a:ext cx="2843808" cy="1895872"/>
          </a:xfrm>
          <a:prstGeom prst="rect">
            <a:avLst/>
          </a:prstGeom>
        </p:spPr>
      </p:pic>
      <p:pic>
        <p:nvPicPr>
          <p:cNvPr id="7" name="Resim 6"/>
          <p:cNvPicPr>
            <a:picLocks noChangeAspect="1"/>
          </p:cNvPicPr>
          <p:nvPr/>
        </p:nvPicPr>
        <p:blipFill rotWithShape="1">
          <a:blip r:embed="rId13" cstate="print">
            <a:extLst>
              <a:ext uri="{28A0092B-C50C-407E-A947-70E740481C1C}">
                <a14:useLocalDpi xmlns:a14="http://schemas.microsoft.com/office/drawing/2010/main" val="0"/>
              </a:ext>
            </a:extLst>
          </a:blip>
          <a:srcRect l="9962" t="10569" r="8341" b="10439"/>
          <a:stretch/>
        </p:blipFill>
        <p:spPr>
          <a:xfrm>
            <a:off x="3444762" y="5098173"/>
            <a:ext cx="1680637" cy="1229734"/>
          </a:xfrm>
          <a:prstGeom prst="rect">
            <a:avLst/>
          </a:prstGeom>
        </p:spPr>
      </p:pic>
      <p:pic>
        <p:nvPicPr>
          <p:cNvPr id="17" name="Resim 16"/>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8658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alibri" panose="020F0502020204030204" pitchFamily="34" charset="0"/>
                <a:cs typeface="Calibri" panose="020F0502020204030204" pitchFamily="34" charset="0"/>
              </a:rPr>
              <a:t>4. M</a:t>
            </a:r>
            <a:r>
              <a:rPr lang="tr-TR" altLang="tr-TR" sz="4800" dirty="0" smtClean="0">
                <a:solidFill>
                  <a:srgbClr val="EF19C1"/>
                </a:solidFill>
                <a:latin typeface="Calibri" panose="020F0502020204030204" pitchFamily="34" charset="0"/>
                <a:cs typeface="Calibri" panose="020F0502020204030204" pitchFamily="34" charset="0"/>
              </a:rPr>
              <a:t>eyveler </a:t>
            </a:r>
            <a:r>
              <a:rPr lang="tr-TR" altLang="tr-TR" sz="4800" dirty="0">
                <a:solidFill>
                  <a:srgbClr val="EF19C1"/>
                </a:solidFill>
                <a:latin typeface="Calibri" panose="020F0502020204030204" pitchFamily="34" charset="0"/>
                <a:cs typeface="Calibri" panose="020F0502020204030204" pitchFamily="34" charset="0"/>
              </a:rPr>
              <a:t>grubu</a:t>
            </a:r>
          </a:p>
        </p:txBody>
      </p:sp>
      <p:sp>
        <p:nvSpPr>
          <p:cNvPr id="12" name="İçerik Yer Tutucus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dirty="0" smtClean="0">
                <a:solidFill>
                  <a:srgbClr val="EF19C1"/>
                </a:solidFill>
                <a:latin typeface="Calibri" panose="020F0502020204030204" pitchFamily="34" charset="0"/>
                <a:cs typeface="Calibri" panose="020F0502020204030204" pitchFamily="34" charset="0"/>
              </a:rPr>
              <a:t>Tüm meyveler </a:t>
            </a:r>
            <a:endParaRPr lang="tr-TR" dirty="0">
              <a:solidFill>
                <a:srgbClr val="EF19C1"/>
              </a:solidFill>
              <a:latin typeface="Calibri" panose="020F0502020204030204" pitchFamily="34" charset="0"/>
              <a:cs typeface="Calibri" panose="020F0502020204030204" pitchFamily="34" charset="0"/>
            </a:endParaRPr>
          </a:p>
        </p:txBody>
      </p:sp>
      <p:pic>
        <p:nvPicPr>
          <p:cNvPr id="14" name="Picture 2" descr="gÃ¼len yÃ¼z emoji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953" y="1617383"/>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7805">
            <a:off x="4005463" y="2953358"/>
            <a:ext cx="2786911" cy="1725098"/>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8038" t="17283" r="17501" b="17955"/>
          <a:stretch/>
        </p:blipFill>
        <p:spPr>
          <a:xfrm>
            <a:off x="6072534" y="4374186"/>
            <a:ext cx="3059396" cy="2458890"/>
          </a:xfrm>
          <a:prstGeom prst="rect">
            <a:avLst/>
          </a:prstGeom>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12200" t="6024" r="14563" b="6024"/>
          <a:stretch/>
        </p:blipFill>
        <p:spPr>
          <a:xfrm>
            <a:off x="4251777" y="4750180"/>
            <a:ext cx="1353249" cy="1571514"/>
          </a:xfrm>
          <a:prstGeom prst="rect">
            <a:avLst/>
          </a:prstGeom>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l="12200" t="9910" r="7476" b="9910"/>
          <a:stretch/>
        </p:blipFill>
        <p:spPr>
          <a:xfrm>
            <a:off x="232380" y="2571196"/>
            <a:ext cx="2785933" cy="2294298"/>
          </a:xfrm>
          <a:prstGeom prst="rect">
            <a:avLst/>
          </a:prstGeom>
        </p:spPr>
      </p:pic>
      <p:pic>
        <p:nvPicPr>
          <p:cNvPr id="9" name="Resim 8"/>
          <p:cNvPicPr>
            <a:picLocks noChangeAspect="1"/>
          </p:cNvPicPr>
          <p:nvPr/>
        </p:nvPicPr>
        <p:blipFill rotWithShape="1">
          <a:blip r:embed="rId7" cstate="print">
            <a:extLst>
              <a:ext uri="{28A0092B-C50C-407E-A947-70E740481C1C}">
                <a14:useLocalDpi xmlns:a14="http://schemas.microsoft.com/office/drawing/2010/main" val="0"/>
              </a:ext>
            </a:extLst>
          </a:blip>
          <a:srcRect l="19574" t="14542" r="21706" b="13087"/>
          <a:stretch/>
        </p:blipFill>
        <p:spPr>
          <a:xfrm>
            <a:off x="2256732" y="5004714"/>
            <a:ext cx="1229089" cy="1474906"/>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0377" y="1423370"/>
            <a:ext cx="1087678" cy="1021329"/>
          </a:xfrm>
          <a:prstGeom prst="rect">
            <a:avLst/>
          </a:prstGeom>
        </p:spPr>
      </p:pic>
      <p:pic>
        <p:nvPicPr>
          <p:cNvPr id="11" name="Resim 10"/>
          <p:cNvPicPr>
            <a:picLocks noChangeAspect="1"/>
          </p:cNvPicPr>
          <p:nvPr/>
        </p:nvPicPr>
        <p:blipFill rotWithShape="1">
          <a:blip r:embed="rId9" cstate="print">
            <a:extLst>
              <a:ext uri="{28A0092B-C50C-407E-A947-70E740481C1C}">
                <a14:useLocalDpi xmlns:a14="http://schemas.microsoft.com/office/drawing/2010/main" val="0"/>
              </a:ext>
            </a:extLst>
          </a:blip>
          <a:srcRect l="4232" t="2161" r="4684" b="6757"/>
          <a:stretch/>
        </p:blipFill>
        <p:spPr>
          <a:xfrm>
            <a:off x="3882653" y="1105350"/>
            <a:ext cx="2032179" cy="2032179"/>
          </a:xfrm>
          <a:prstGeom prst="rect">
            <a:avLst/>
          </a:prstGeom>
        </p:spPr>
      </p:pic>
      <p:pic>
        <p:nvPicPr>
          <p:cNvPr id="15" name="Resim 14"/>
          <p:cNvPicPr>
            <a:picLocks noChangeAspect="1"/>
          </p:cNvPicPr>
          <p:nvPr/>
        </p:nvPicPr>
        <p:blipFill rotWithShape="1">
          <a:blip r:embed="rId10" cstate="print">
            <a:extLst>
              <a:ext uri="{28A0092B-C50C-407E-A947-70E740481C1C}">
                <a14:useLocalDpi xmlns:a14="http://schemas.microsoft.com/office/drawing/2010/main" val="0"/>
              </a:ext>
            </a:extLst>
          </a:blip>
          <a:srcRect l="7476" t="9267" r="7476" b="9267"/>
          <a:stretch/>
        </p:blipFill>
        <p:spPr>
          <a:xfrm>
            <a:off x="106813" y="5629474"/>
            <a:ext cx="2112900" cy="1173833"/>
          </a:xfrm>
          <a:prstGeom prst="rect">
            <a:avLst/>
          </a:prstGeom>
        </p:spPr>
      </p:pic>
      <p:pic>
        <p:nvPicPr>
          <p:cNvPr id="13" name="Resi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0465" y="212167"/>
            <a:ext cx="1731465" cy="2595899"/>
          </a:xfrm>
          <a:prstGeom prst="rect">
            <a:avLst/>
          </a:prstGeom>
        </p:spPr>
      </p:pic>
      <p:pic>
        <p:nvPicPr>
          <p:cNvPr id="16" name="Resim 15"/>
          <p:cNvPicPr>
            <a:picLocks noChangeAspect="1"/>
          </p:cNvPicPr>
          <p:nvPr/>
        </p:nvPicPr>
        <p:blipFill rotWithShape="1">
          <a:blip r:embed="rId1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4759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3692" t="8522" r="3590" b="16585"/>
          <a:stretch/>
        </p:blipFill>
        <p:spPr>
          <a:xfrm>
            <a:off x="7207957" y="3571944"/>
            <a:ext cx="1872208" cy="936104"/>
          </a:xfrm>
          <a:prstGeom prst="rect">
            <a:avLst/>
          </a:prstGeom>
        </p:spPr>
      </p:pic>
      <p:pic>
        <p:nvPicPr>
          <p:cNvPr id="15" name="Resim 14"/>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956376" y="904594"/>
            <a:ext cx="1187624" cy="1369034"/>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0713" t="6358" r="9910" b="12460"/>
          <a:stretch/>
        </p:blipFill>
        <p:spPr>
          <a:xfrm>
            <a:off x="7297959" y="5001170"/>
            <a:ext cx="1819477" cy="1860828"/>
          </a:xfrm>
          <a:prstGeom prst="rect">
            <a:avLst/>
          </a:prstGeom>
        </p:spPr>
      </p:pic>
      <p:pic>
        <p:nvPicPr>
          <p:cNvPr id="24" name="Resim 23"/>
          <p:cNvPicPr>
            <a:picLocks noChangeAspect="1"/>
          </p:cNvPicPr>
          <p:nvPr/>
        </p:nvPicPr>
        <p:blipFill rotWithShape="1">
          <a:blip r:embed="rId5" cstate="print">
            <a:extLst>
              <a:ext uri="{28A0092B-C50C-407E-A947-70E740481C1C}">
                <a14:useLocalDpi xmlns:a14="http://schemas.microsoft.com/office/drawing/2010/main" val="0"/>
              </a:ext>
            </a:extLst>
          </a:blip>
          <a:srcRect l="8121" r="2050" b="4914"/>
          <a:stretch/>
        </p:blipFill>
        <p:spPr>
          <a:xfrm>
            <a:off x="5864828" y="5544230"/>
            <a:ext cx="813285" cy="1290654"/>
          </a:xfrm>
          <a:prstGeom prst="rect">
            <a:avLst/>
          </a:prstGeom>
        </p:spPr>
      </p:pic>
      <p:pic>
        <p:nvPicPr>
          <p:cNvPr id="23" name="Resim 22"/>
          <p:cNvPicPr>
            <a:picLocks noChangeAspect="1"/>
          </p:cNvPicPr>
          <p:nvPr/>
        </p:nvPicPr>
        <p:blipFill rotWithShape="1">
          <a:blip r:embed="rId6" cstate="print">
            <a:extLst>
              <a:ext uri="{28A0092B-C50C-407E-A947-70E740481C1C}">
                <a14:useLocalDpi xmlns:a14="http://schemas.microsoft.com/office/drawing/2010/main" val="0"/>
              </a:ext>
            </a:extLst>
          </a:blip>
          <a:srcRect l="4232" t="2161" r="4684" b="6757"/>
          <a:stretch/>
        </p:blipFill>
        <p:spPr>
          <a:xfrm>
            <a:off x="7835449" y="2290842"/>
            <a:ext cx="1183111" cy="1183111"/>
          </a:xfrm>
          <a:prstGeom prst="rect">
            <a:avLst/>
          </a:prstGeom>
        </p:spPr>
      </p:pic>
      <p:pic>
        <p:nvPicPr>
          <p:cNvPr id="20" name="Resim 19"/>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3850998" y="5452058"/>
            <a:ext cx="1621938" cy="1335714"/>
          </a:xfrm>
          <a:prstGeom prst="rect">
            <a:avLst/>
          </a:prstGeom>
        </p:spPr>
      </p:pic>
      <p:sp>
        <p:nvSpPr>
          <p:cNvPr id="16" name="İçerik Yer Tutucusu 2"/>
          <p:cNvSpPr>
            <a:spLocks noGrp="1"/>
          </p:cNvSpPr>
          <p:nvPr>
            <p:ph idx="1"/>
          </p:nvPr>
        </p:nvSpPr>
        <p:spPr>
          <a:xfrm>
            <a:off x="301283" y="1052736"/>
            <a:ext cx="8229600" cy="4241702"/>
          </a:xfrm>
        </p:spPr>
        <p:txBody>
          <a:bodyPr>
            <a:normAutofit/>
          </a:bodyPr>
          <a:lstStyle/>
          <a:p>
            <a:r>
              <a:rPr lang="tr-TR" sz="2800" dirty="0" smtClean="0"/>
              <a:t>Bileşimlerinin önemli bir kısmı sudur</a:t>
            </a:r>
          </a:p>
          <a:p>
            <a:r>
              <a:rPr lang="tr-TR" sz="2800" dirty="0" smtClean="0"/>
              <a:t>Enerji içerikleri düşüktür</a:t>
            </a:r>
          </a:p>
          <a:p>
            <a:r>
              <a:rPr lang="tr-TR" sz="2800" dirty="0" smtClean="0"/>
              <a:t>Mineraller </a:t>
            </a:r>
            <a:r>
              <a:rPr lang="tr-TR" sz="2800" dirty="0"/>
              <a:t>ve vitaminler bakımından </a:t>
            </a:r>
            <a:endParaRPr lang="tr-TR" sz="2800" dirty="0" smtClean="0"/>
          </a:p>
          <a:p>
            <a:pPr lvl="1"/>
            <a:r>
              <a:rPr lang="tr-TR" sz="2400" dirty="0" smtClean="0"/>
              <a:t>özellikle </a:t>
            </a:r>
            <a:r>
              <a:rPr lang="tr-TR" sz="2400" dirty="0"/>
              <a:t>folat (folik asit</a:t>
            </a:r>
            <a:r>
              <a:rPr lang="tr-TR" sz="2400" dirty="0" smtClean="0"/>
              <a:t>)</a:t>
            </a:r>
          </a:p>
          <a:p>
            <a:pPr lvl="1"/>
            <a:r>
              <a:rPr lang="tr-TR" sz="2400" dirty="0" smtClean="0"/>
              <a:t>A </a:t>
            </a:r>
            <a:r>
              <a:rPr lang="tr-TR" sz="2400" dirty="0"/>
              <a:t>vitaminin ön ögesi olan </a:t>
            </a:r>
            <a:r>
              <a:rPr lang="tr-TR" sz="2400" dirty="0" smtClean="0"/>
              <a:t>beta-karoten</a:t>
            </a:r>
          </a:p>
          <a:p>
            <a:pPr lvl="1"/>
            <a:r>
              <a:rPr lang="tr-TR" sz="2400" dirty="0" smtClean="0"/>
              <a:t>E</a:t>
            </a:r>
            <a:r>
              <a:rPr lang="tr-TR" sz="2400" dirty="0"/>
              <a:t>, C, B</a:t>
            </a:r>
            <a:r>
              <a:rPr lang="tr-TR" sz="2400" baseline="-25000" dirty="0"/>
              <a:t>2</a:t>
            </a:r>
            <a:r>
              <a:rPr lang="tr-TR" sz="2400" dirty="0"/>
              <a:t> </a:t>
            </a:r>
            <a:r>
              <a:rPr lang="tr-TR" sz="2400" dirty="0" smtClean="0"/>
              <a:t>vitamini</a:t>
            </a:r>
          </a:p>
          <a:p>
            <a:pPr lvl="1"/>
            <a:r>
              <a:rPr lang="tr-TR" sz="2400" dirty="0" smtClean="0"/>
              <a:t>kalsiyum</a:t>
            </a:r>
            <a:r>
              <a:rPr lang="tr-TR" sz="2400" dirty="0"/>
              <a:t>, potasyum, demir, </a:t>
            </a:r>
            <a:r>
              <a:rPr lang="tr-TR" sz="2400" dirty="0" smtClean="0"/>
              <a:t>magnezyum</a:t>
            </a:r>
          </a:p>
          <a:p>
            <a:pPr lvl="1"/>
            <a:r>
              <a:rPr lang="tr-TR" sz="2400" dirty="0" smtClean="0"/>
              <a:t>posa </a:t>
            </a:r>
            <a:r>
              <a:rPr lang="tr-TR" sz="2400" dirty="0"/>
              <a:t>ve diğer antioksidan özellikte olan bileşiklerden </a:t>
            </a:r>
            <a:r>
              <a:rPr lang="tr-TR" sz="2400" dirty="0" smtClean="0"/>
              <a:t>zengindir</a:t>
            </a:r>
            <a:endParaRPr lang="tr-TR" sz="2400" dirty="0"/>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6376" t="4851" r="6376" b="8000"/>
          <a:stretch/>
        </p:blipFill>
        <p:spPr>
          <a:xfrm>
            <a:off x="6465659" y="5002034"/>
            <a:ext cx="1113142" cy="855470"/>
          </a:xfrm>
          <a:prstGeom prst="rect">
            <a:avLst/>
          </a:prstGeom>
        </p:spPr>
      </p:pic>
      <p:sp>
        <p:nvSpPr>
          <p:cNvPr id="2" name="Unvan 1"/>
          <p:cNvSpPr>
            <a:spLocks noGrp="1"/>
          </p:cNvSpPr>
          <p:nvPr>
            <p:ph type="title"/>
          </p:nvPr>
        </p:nvSpPr>
        <p:spPr>
          <a:xfrm>
            <a:off x="457200" y="116632"/>
            <a:ext cx="8229600" cy="963047"/>
          </a:xfrm>
        </p:spPr>
        <p:txBody>
          <a:bodyPr>
            <a:normAutofit/>
          </a:bodyPr>
          <a:lstStyle/>
          <a:p>
            <a:pPr algn="l">
              <a:spcBef>
                <a:spcPts val="375"/>
              </a:spcBef>
              <a:buSzPct val="85000"/>
            </a:pPr>
            <a:r>
              <a:rPr lang="tr-TR" altLang="tr-TR" sz="4800" b="1" dirty="0" smtClean="0">
                <a:solidFill>
                  <a:srgbClr val="00B050"/>
                </a:solidFill>
                <a:latin typeface="Calibri" panose="020F0502020204030204" pitchFamily="34" charset="0"/>
                <a:cs typeface="Calibri" panose="020F0502020204030204" pitchFamily="34" charset="0"/>
              </a:rPr>
              <a:t>Sebze </a:t>
            </a:r>
            <a:r>
              <a:rPr lang="tr-TR" altLang="tr-TR" sz="4800" b="1" dirty="0" smtClean="0">
                <a:latin typeface="Calibri" panose="020F0502020204030204" pitchFamily="34" charset="0"/>
                <a:cs typeface="Calibri" panose="020F0502020204030204" pitchFamily="34" charset="0"/>
              </a:rPr>
              <a:t>ve</a:t>
            </a:r>
            <a:r>
              <a:rPr lang="tr-TR" altLang="tr-TR" sz="4800" b="1" dirty="0" smtClean="0">
                <a:solidFill>
                  <a:srgbClr val="00B050"/>
                </a:solidFill>
                <a:latin typeface="Calibri" panose="020F0502020204030204" pitchFamily="34" charset="0"/>
                <a:cs typeface="Calibri" panose="020F0502020204030204" pitchFamily="34" charset="0"/>
              </a:rPr>
              <a:t> </a:t>
            </a:r>
            <a:r>
              <a:rPr lang="tr-TR" altLang="tr-TR" sz="4800" b="1" dirty="0" smtClean="0">
                <a:solidFill>
                  <a:srgbClr val="EF19C1"/>
                </a:solidFill>
                <a:latin typeface="Calibri" panose="020F0502020204030204" pitchFamily="34" charset="0"/>
                <a:cs typeface="Calibri" panose="020F0502020204030204" pitchFamily="34" charset="0"/>
              </a:rPr>
              <a:t>Meyvelerin;</a:t>
            </a:r>
            <a:endParaRPr lang="tr-TR" altLang="tr-TR" sz="4800" b="1" dirty="0">
              <a:solidFill>
                <a:srgbClr val="EF19C1"/>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09830" y="5652669"/>
            <a:ext cx="619212" cy="394044"/>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4489621" y="5247152"/>
            <a:ext cx="1472676" cy="66686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7168314" y="910351"/>
            <a:ext cx="737000" cy="803142"/>
          </a:xfrm>
          <a:prstGeom prst="rect">
            <a:avLst/>
          </a:prstGeom>
        </p:spPr>
      </p:pic>
      <p:pic>
        <p:nvPicPr>
          <p:cNvPr id="12" name="Resim 11"/>
          <p:cNvPicPr>
            <a:picLocks noChangeAspect="1"/>
          </p:cNvPicPr>
          <p:nvPr/>
        </p:nvPicPr>
        <p:blipFill rotWithShape="1">
          <a:blip r:embed="rId12" cstate="print">
            <a:extLst>
              <a:ext uri="{28A0092B-C50C-407E-A947-70E740481C1C}">
                <a14:useLocalDpi xmlns:a14="http://schemas.microsoft.com/office/drawing/2010/main" val="0"/>
              </a:ext>
            </a:extLst>
          </a:blip>
          <a:srcRect l="9276" t="4851" r="6677" b="5901"/>
          <a:stretch/>
        </p:blipFill>
        <p:spPr>
          <a:xfrm>
            <a:off x="6179991" y="1720099"/>
            <a:ext cx="1460176" cy="1279536"/>
          </a:xfrm>
          <a:prstGeom prst="rect">
            <a:avLst/>
          </a:prstGeom>
        </p:spPr>
      </p:pic>
      <p:pic>
        <p:nvPicPr>
          <p:cNvPr id="10" name="Resim 9"/>
          <p:cNvPicPr>
            <a:picLocks noChangeAspect="1"/>
          </p:cNvPicPr>
          <p:nvPr/>
        </p:nvPicPr>
        <p:blipFill rotWithShape="1">
          <a:blip r:embed="rId13" cstate="print">
            <a:extLst>
              <a:ext uri="{28A0092B-C50C-407E-A947-70E740481C1C}">
                <a14:useLocalDpi xmlns:a14="http://schemas.microsoft.com/office/drawing/2010/main" val="0"/>
              </a:ext>
            </a:extLst>
          </a:blip>
          <a:srcRect l="5461" t="6951" r="5461" b="13250"/>
          <a:stretch/>
        </p:blipFill>
        <p:spPr>
          <a:xfrm>
            <a:off x="6259132" y="3273875"/>
            <a:ext cx="763098" cy="707260"/>
          </a:xfrm>
          <a:prstGeom prst="rect">
            <a:avLst/>
          </a:prstGeom>
        </p:spPr>
      </p:pic>
      <p:pic>
        <p:nvPicPr>
          <p:cNvPr id="19" name="Resim 18"/>
          <p:cNvPicPr>
            <a:picLocks noChangeAspect="1"/>
          </p:cNvPicPr>
          <p:nvPr/>
        </p:nvPicPr>
        <p:blipFill rotWithShape="1">
          <a:blip r:embed="rId14" cstate="print">
            <a:extLst>
              <a:ext uri="{28A0092B-C50C-407E-A947-70E740481C1C}">
                <a14:useLocalDpi xmlns:a14="http://schemas.microsoft.com/office/drawing/2010/main" val="0"/>
              </a:ext>
            </a:extLst>
          </a:blip>
          <a:srcRect l="12200" t="6024" r="14563" b="6024"/>
          <a:stretch/>
        </p:blipFill>
        <p:spPr>
          <a:xfrm>
            <a:off x="9863" y="5931584"/>
            <a:ext cx="787846" cy="914918"/>
          </a:xfrm>
          <a:prstGeom prst="rect">
            <a:avLst/>
          </a:prstGeom>
        </p:spPr>
      </p:pic>
      <p:pic>
        <p:nvPicPr>
          <p:cNvPr id="21" name="Resim 20"/>
          <p:cNvPicPr>
            <a:picLocks noChangeAspect="1"/>
          </p:cNvPicPr>
          <p:nvPr/>
        </p:nvPicPr>
        <p:blipFill rotWithShape="1">
          <a:blip r:embed="rId15" cstate="print">
            <a:extLst>
              <a:ext uri="{28A0092B-C50C-407E-A947-70E740481C1C}">
                <a14:useLocalDpi xmlns:a14="http://schemas.microsoft.com/office/drawing/2010/main" val="0"/>
              </a:ext>
            </a:extLst>
          </a:blip>
          <a:srcRect l="19574" t="14542" r="21706" b="13087"/>
          <a:stretch/>
        </p:blipFill>
        <p:spPr>
          <a:xfrm>
            <a:off x="76046" y="5157191"/>
            <a:ext cx="610304" cy="732365"/>
          </a:xfrm>
          <a:prstGeom prst="rect">
            <a:avLst/>
          </a:prstGeom>
        </p:spPr>
      </p:pic>
      <p:pic>
        <p:nvPicPr>
          <p:cNvPr id="22" name="Resim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581128"/>
            <a:ext cx="478972" cy="449755"/>
          </a:xfrm>
          <a:prstGeom prst="rect">
            <a:avLst/>
          </a:prstGeom>
        </p:spPr>
      </p:pic>
      <p:pic>
        <p:nvPicPr>
          <p:cNvPr id="25" name="Resim 24"/>
          <p:cNvPicPr>
            <a:picLocks noChangeAspect="1"/>
          </p:cNvPicPr>
          <p:nvPr/>
        </p:nvPicPr>
        <p:blipFill rotWithShape="1">
          <a:blip r:embed="rId17" cstate="print">
            <a:extLst>
              <a:ext uri="{28A0092B-C50C-407E-A947-70E740481C1C}">
                <a14:useLocalDpi xmlns:a14="http://schemas.microsoft.com/office/drawing/2010/main" val="0"/>
              </a:ext>
            </a:extLst>
          </a:blip>
          <a:srcRect l="7476" t="9267" r="7476" b="9267"/>
          <a:stretch/>
        </p:blipFill>
        <p:spPr>
          <a:xfrm>
            <a:off x="831349" y="6163875"/>
            <a:ext cx="1230106" cy="683392"/>
          </a:xfrm>
          <a:prstGeom prst="rect">
            <a:avLst/>
          </a:prstGeom>
        </p:spPr>
      </p:pic>
      <p:pic>
        <p:nvPicPr>
          <p:cNvPr id="18" name="Resim 17"/>
          <p:cNvPicPr>
            <a:picLocks noChangeAspect="1"/>
          </p:cNvPicPr>
          <p:nvPr/>
        </p:nvPicPr>
        <p:blipFill rotWithShape="1">
          <a:blip r:embed="rId18" cstate="print">
            <a:extLst>
              <a:ext uri="{28A0092B-C50C-407E-A947-70E740481C1C}">
                <a14:useLocalDpi xmlns:a14="http://schemas.microsoft.com/office/drawing/2010/main" val="0"/>
              </a:ext>
            </a:extLst>
          </a:blip>
          <a:srcRect l="18038" t="17283" r="17501" b="17955"/>
          <a:stretch/>
        </p:blipFill>
        <p:spPr>
          <a:xfrm>
            <a:off x="2066977" y="5397380"/>
            <a:ext cx="1781145" cy="1431538"/>
          </a:xfrm>
          <a:prstGeom prst="rect">
            <a:avLst/>
          </a:prstGeom>
        </p:spPr>
      </p:pic>
    </p:spTree>
    <p:extLst>
      <p:ext uri="{BB962C8B-B14F-4D97-AF65-F5344CB8AC3E}">
        <p14:creationId xmlns:p14="http://schemas.microsoft.com/office/powerpoint/2010/main" val="4240439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442" y="2281676"/>
            <a:ext cx="3598628" cy="2443468"/>
          </a:xfrm>
          <a:prstGeom prst="rect">
            <a:avLst/>
          </a:prstGeom>
        </p:spPr>
      </p:pic>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2635677" y="3854891"/>
            <a:ext cx="3764091" cy="2117301"/>
          </a:xfrm>
          <a:prstGeom prst="ellipse">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5092" t="20187" r="3956" b="14598"/>
          <a:stretch/>
        </p:blipFill>
        <p:spPr>
          <a:xfrm>
            <a:off x="6314833" y="5229200"/>
            <a:ext cx="2738268" cy="1309607"/>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a:t>
            </a:r>
            <a:r>
              <a:rPr lang="tr-TR" altLang="tr-TR" sz="4800" dirty="0" smtClean="0">
                <a:solidFill>
                  <a:schemeClr val="accent6"/>
                </a:solidFill>
                <a:latin typeface="Calibri" panose="020F0502020204030204" pitchFamily="34" charset="0"/>
                <a:cs typeface="Calibri" panose="020F0502020204030204" pitchFamily="34" charset="0"/>
              </a:rPr>
              <a:t>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1340769"/>
            <a:ext cx="5410944" cy="2127468"/>
          </a:xfrm>
        </p:spPr>
        <p:txBody>
          <a:bodyPr>
            <a:noAutofit/>
          </a:bodyPr>
          <a:lstStyle/>
          <a:p>
            <a:r>
              <a:rPr lang="tr-TR" dirty="0" smtClean="0">
                <a:solidFill>
                  <a:schemeClr val="accent6"/>
                </a:solidFill>
                <a:latin typeface="Calibri" panose="020F0502020204030204" pitchFamily="34" charset="0"/>
                <a:cs typeface="Calibri" panose="020F0502020204030204" pitchFamily="34" charset="0"/>
              </a:rPr>
              <a:t>Ekmekler</a:t>
            </a:r>
          </a:p>
          <a:p>
            <a:r>
              <a:rPr lang="tr-TR" dirty="0" smtClean="0">
                <a:solidFill>
                  <a:schemeClr val="accent6"/>
                </a:solidFill>
                <a:latin typeface="Calibri" panose="020F0502020204030204" pitchFamily="34" charset="0"/>
                <a:cs typeface="Calibri" panose="020F0502020204030204" pitchFamily="34" charset="0"/>
              </a:rPr>
              <a:t>Tahıllar ve tahıl ürünleri</a:t>
            </a:r>
          </a:p>
          <a:p>
            <a:pPr lvl="1"/>
            <a:r>
              <a:rPr lang="tr-TR" dirty="0" smtClean="0">
                <a:solidFill>
                  <a:schemeClr val="accent6"/>
                </a:solidFill>
                <a:latin typeface="Calibri" panose="020F0502020204030204" pitchFamily="34" charset="0"/>
                <a:cs typeface="Calibri" panose="020F0502020204030204" pitchFamily="34" charset="0"/>
              </a:rPr>
              <a:t>Makarna, erişte, kuskus gibi</a:t>
            </a:r>
          </a:p>
          <a:p>
            <a:pPr lvl="1"/>
            <a:r>
              <a:rPr lang="tr-TR" dirty="0" smtClean="0">
                <a:solidFill>
                  <a:schemeClr val="accent6"/>
                </a:solidFill>
                <a:latin typeface="Calibri" panose="020F0502020204030204" pitchFamily="34" charset="0"/>
                <a:cs typeface="Calibri" panose="020F0502020204030204" pitchFamily="34" charset="0"/>
              </a:rPr>
              <a:t>pirinç, bulgur, arpa, yulaf gibi</a:t>
            </a:r>
            <a:endParaRPr lang="tr-TR" dirty="0">
              <a:solidFill>
                <a:schemeClr val="accent6"/>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37984" y="4828241"/>
            <a:ext cx="1791775" cy="2267744"/>
          </a:xfrm>
          <a:prstGeom prst="rect">
            <a:avLst/>
          </a:prstGeom>
        </p:spPr>
      </p:pic>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9939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375"/>
              </a:spcBef>
              <a:buSzPct val="85000"/>
            </a:pPr>
            <a:r>
              <a:rPr lang="tr-TR" altLang="tr-TR" sz="4800" dirty="0" smtClean="0">
                <a:solidFill>
                  <a:schemeClr val="accent6"/>
                </a:solidFill>
                <a:latin typeface="Calibri" panose="020F0502020204030204" pitchFamily="34" charset="0"/>
                <a:cs typeface="Calibri" panose="020F0502020204030204" pitchFamily="34" charset="0"/>
              </a:rPr>
              <a:t>5. Ekmek ve tahıllar 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5" name="İçerik Yer Tutucusu 2"/>
          <p:cNvSpPr txBox="1">
            <a:spLocks/>
          </p:cNvSpPr>
          <p:nvPr/>
        </p:nvSpPr>
        <p:spPr bwMode="auto">
          <a:xfrm>
            <a:off x="657549" y="1254959"/>
            <a:ext cx="5400600" cy="302433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6">
                  <a:lumMod val="75000"/>
                </a:schemeClr>
              </a:buClr>
              <a:defRPr/>
            </a:pPr>
            <a:r>
              <a:rPr lang="tr-TR" sz="2400" i="1" dirty="0" smtClean="0">
                <a:latin typeface="+mj-lt"/>
              </a:rPr>
              <a:t>Karbonhidrat içerikleri yüksek</a:t>
            </a:r>
          </a:p>
          <a:p>
            <a:pPr>
              <a:buClr>
                <a:schemeClr val="accent6">
                  <a:lumMod val="75000"/>
                </a:schemeClr>
              </a:buClr>
              <a:defRPr/>
            </a:pPr>
            <a:r>
              <a:rPr lang="tr-TR" sz="2400" i="1" dirty="0">
                <a:latin typeface="+mj-lt"/>
              </a:rPr>
              <a:t>E, B grubu vitaminler (B12 dışındakiler) zengindir</a:t>
            </a:r>
          </a:p>
          <a:p>
            <a:pPr>
              <a:buClr>
                <a:schemeClr val="accent6">
                  <a:lumMod val="75000"/>
                </a:schemeClr>
              </a:buClr>
              <a:defRPr/>
            </a:pPr>
            <a:r>
              <a:rPr lang="tr-TR" sz="2400" i="1" dirty="0">
                <a:latin typeface="+mj-lt"/>
              </a:rPr>
              <a:t>Özellikler B1 vitamini için iyi kaynaktır</a:t>
            </a:r>
          </a:p>
          <a:p>
            <a:pPr>
              <a:buClr>
                <a:schemeClr val="accent6">
                  <a:lumMod val="75000"/>
                </a:schemeClr>
              </a:buClr>
              <a:defRPr/>
            </a:pPr>
            <a:r>
              <a:rPr lang="tr-TR" sz="2400" i="1" dirty="0">
                <a:latin typeface="+mj-lt"/>
              </a:rPr>
              <a:t>Tam tahıllar rafine tahıllardan daha fazla diyet posası, vitamin ve mineral s</a:t>
            </a:r>
            <a:r>
              <a:rPr lang="tr-TR" sz="2400" i="1" dirty="0" smtClean="0">
                <a:latin typeface="+mj-lt"/>
              </a:rPr>
              <a:t>ağlar.</a:t>
            </a:r>
            <a:endParaRPr lang="tr-TR" sz="2400" i="1" dirty="0">
              <a:latin typeface="+mj-lt"/>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1764" t="16401" r="15163" b="21650"/>
          <a:stretch/>
        </p:blipFill>
        <p:spPr>
          <a:xfrm>
            <a:off x="1403648" y="4438119"/>
            <a:ext cx="3451406" cy="2367825"/>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21651" t="8000" r="21650" b="9051"/>
          <a:stretch/>
        </p:blipFill>
        <p:spPr>
          <a:xfrm>
            <a:off x="6341381" y="2975858"/>
            <a:ext cx="2313371" cy="3384376"/>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581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67" y="1072176"/>
            <a:ext cx="7926052" cy="791264"/>
          </a:xfrm>
        </p:spPr>
        <p:txBody>
          <a:bodyPr>
            <a:normAutofit/>
          </a:bodyPr>
          <a:lstStyle/>
          <a:p>
            <a:pPr marL="0" indent="0">
              <a:buNone/>
            </a:pPr>
            <a:r>
              <a:rPr lang="tr-TR" dirty="0" smtClean="0"/>
              <a:t>Her öğünde her besin grubundan tüketmeliyiz</a:t>
            </a:r>
            <a:endParaRPr lang="tr-TR" dirty="0"/>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Öğünlerimiz</a:t>
            </a:r>
            <a:endParaRPr lang="tr-TR" sz="4000" b="1" dirty="0">
              <a:solidFill>
                <a:srgbClr val="FF0000"/>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14" y="2100625"/>
            <a:ext cx="4028065" cy="21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7" y="933785"/>
            <a:ext cx="957980" cy="957981"/>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251520" y="2090568"/>
            <a:ext cx="786800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smtClean="0">
                <a:solidFill>
                  <a:srgbClr val="00B0F0"/>
                </a:solidFill>
              </a:rPr>
              <a:t>Ana öğünler;</a:t>
            </a:r>
          </a:p>
          <a:p>
            <a:pPr lvl="1"/>
            <a:r>
              <a:rPr lang="tr-TR" sz="3800" b="1" dirty="0" smtClean="0">
                <a:solidFill>
                  <a:srgbClr val="FF0000"/>
                </a:solidFill>
              </a:rPr>
              <a:t>Sabah kahvaltısı</a:t>
            </a:r>
          </a:p>
          <a:p>
            <a:pPr lvl="1"/>
            <a:r>
              <a:rPr lang="tr-TR" sz="3300" b="1" dirty="0" smtClean="0">
                <a:solidFill>
                  <a:srgbClr val="FF0000"/>
                </a:solidFill>
              </a:rPr>
              <a:t>Öğle yemeği</a:t>
            </a:r>
          </a:p>
          <a:p>
            <a:pPr lvl="1"/>
            <a:r>
              <a:rPr lang="tr-TR" b="1" dirty="0" smtClean="0">
                <a:solidFill>
                  <a:srgbClr val="FF0000"/>
                </a:solidFill>
              </a:rPr>
              <a:t>Akşam yemeği</a:t>
            </a:r>
          </a:p>
          <a:p>
            <a:r>
              <a:rPr lang="tr-TR" b="1" dirty="0" smtClean="0">
                <a:solidFill>
                  <a:srgbClr val="00B0F0"/>
                </a:solidFill>
              </a:rPr>
              <a:t>Gerekli hallerde sağlıklı ara öğün yapılabilir</a:t>
            </a:r>
          </a:p>
        </p:txBody>
      </p:sp>
      <p:sp>
        <p:nvSpPr>
          <p:cNvPr id="7" name="İçerik Yer Tutucusu 2"/>
          <p:cNvSpPr txBox="1">
            <a:spLocks/>
          </p:cNvSpPr>
          <p:nvPr/>
        </p:nvSpPr>
        <p:spPr>
          <a:xfrm>
            <a:off x="1069867" y="5267711"/>
            <a:ext cx="7095052" cy="1001595"/>
          </a:xfrm>
          <a:prstGeom prst="rect">
            <a:avLst/>
          </a:prstGeom>
          <a:ln w="28575">
            <a:solidFill>
              <a:srgbClr val="FF0000"/>
            </a:solidFill>
            <a:prstDash val="dashDot"/>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tr-TR" sz="3300" b="1" dirty="0" smtClean="0">
                <a:solidFill>
                  <a:srgbClr val="00B0F0"/>
                </a:solidFill>
              </a:rPr>
              <a:t>Yeterli ve dengeli beslenmek için</a:t>
            </a:r>
          </a:p>
          <a:p>
            <a:pPr marL="457200" lvl="1" indent="0" algn="ctr">
              <a:buFont typeface="Arial" pitchFamily="34" charset="0"/>
              <a:buNone/>
            </a:pPr>
            <a:r>
              <a:rPr lang="tr-TR" sz="3300" b="1" dirty="0" smtClean="0">
                <a:solidFill>
                  <a:srgbClr val="00B0F0"/>
                </a:solidFill>
              </a:rPr>
              <a:t>öğünlerimizi atlamadan tüketmeliyiz!</a:t>
            </a:r>
            <a:endParaRPr lang="tr-TR" sz="3300" b="1" dirty="0">
              <a:solidFill>
                <a:srgbClr val="00B0F0"/>
              </a:solidFill>
            </a:endParaRP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1" nodeType="withEffect">
                                  <p:stCondLst>
                                    <p:cond delay="0"/>
                                  </p:stCondLst>
                                  <p:childTnLst>
                                    <p:animClr clrSpc="rgb" dir="cw">
                                      <p:cBhvr override="childStyle">
                                        <p:cTn id="8" dur="1000" fill="hold"/>
                                        <p:tgtEl>
                                          <p:spTgt spid="7"/>
                                        </p:tgtEl>
                                        <p:attrNameLst>
                                          <p:attrName>style.color</p:attrName>
                                        </p:attrNameLst>
                                      </p:cBhvr>
                                      <p:to>
                                        <a:srgbClr val="F93B1B"/>
                                      </p:to>
                                    </p:animClr>
                                  </p:childTnLst>
                                </p:cTn>
                              </p:par>
                              <p:par>
                                <p:cTn id="9" presetID="32" presetClass="emph" presetSubtype="0" fill="hold" grpId="2"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10272" r="2817"/>
          <a:stretch/>
        </p:blipFill>
        <p:spPr>
          <a:xfrm>
            <a:off x="7338628" y="3486665"/>
            <a:ext cx="1739551" cy="2001522"/>
          </a:xfrm>
          <a:prstGeom prst="rect">
            <a:avLst/>
          </a:prstGeom>
        </p:spPr>
      </p:pic>
      <p:sp>
        <p:nvSpPr>
          <p:cNvPr id="4" name="Dikdörtgen 3"/>
          <p:cNvSpPr/>
          <p:nvPr/>
        </p:nvSpPr>
        <p:spPr>
          <a:xfrm>
            <a:off x="10798" y="1320067"/>
            <a:ext cx="4896544" cy="1200329"/>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Bütün </a:t>
            </a:r>
            <a:r>
              <a:rPr lang="tr-TR" sz="2400" dirty="0">
                <a:solidFill>
                  <a:srgbClr val="00B0F0"/>
                </a:solidFill>
                <a:latin typeface="Comic Sans MS" panose="030F0702030302020204" pitchFamily="66" charset="0"/>
              </a:rPr>
              <a:t>gece süren açlıktan sonra günün en önemli öğünü sabah </a:t>
            </a:r>
            <a:r>
              <a:rPr lang="tr-TR" sz="2400" dirty="0" smtClean="0">
                <a:solidFill>
                  <a:srgbClr val="00B0F0"/>
                </a:solidFill>
                <a:latin typeface="Comic Sans MS" panose="030F0702030302020204" pitchFamily="66" charset="0"/>
              </a:rPr>
              <a:t>kahvaltısıdır </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Kahvaltının mutlulukla ilgisi var </a:t>
            </a:r>
            <a:endParaRPr lang="tr-TR" sz="4000" b="1" dirty="0">
              <a:solidFill>
                <a:srgbClr val="FF0000"/>
              </a:solidFill>
              <a:latin typeface="Calibri" panose="020F0502020204030204" pitchFamily="34" charset="0"/>
              <a:cs typeface="Calibri" panose="020F0502020204030204" pitchFamily="34" charset="0"/>
            </a:endParaRPr>
          </a:p>
        </p:txBody>
      </p:sp>
      <p:sp>
        <p:nvSpPr>
          <p:cNvPr id="10" name="Dikdörtgen 9"/>
          <p:cNvSpPr/>
          <p:nvPr/>
        </p:nvSpPr>
        <p:spPr>
          <a:xfrm>
            <a:off x="935596" y="5643664"/>
            <a:ext cx="7272808" cy="523220"/>
          </a:xfrm>
          <a:prstGeom prst="rect">
            <a:avLst/>
          </a:prstGeom>
          <a:ln w="3175">
            <a:solidFill>
              <a:srgbClr val="FF0000"/>
            </a:solidFill>
            <a:prstDash val="solid"/>
          </a:ln>
        </p:spPr>
        <p:txBody>
          <a:bodyPr wrap="square">
            <a:spAutoFit/>
          </a:bodyPr>
          <a:lstStyle/>
          <a:p>
            <a:pPr algn="ctr"/>
            <a:r>
              <a:rPr lang="tr-T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rPr>
              <a:t>Kahvaltınızı yapmadan evden çıkmayın!</a:t>
            </a:r>
            <a:endParaRPr lang="tr-TR" sz="2800" b="1" dirty="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endParaRPr>
          </a:p>
        </p:txBody>
      </p:sp>
      <p:sp>
        <p:nvSpPr>
          <p:cNvPr id="11" name="Dikdörtgen 10"/>
          <p:cNvSpPr/>
          <p:nvPr/>
        </p:nvSpPr>
        <p:spPr>
          <a:xfrm>
            <a:off x="2917728" y="3381232"/>
            <a:ext cx="4483600" cy="1938992"/>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Sabahları kendinizi daha iyi hissetmenizi </a:t>
            </a:r>
          </a:p>
          <a:p>
            <a:pPr algn="ctr"/>
            <a:r>
              <a:rPr lang="tr-TR" sz="2400" dirty="0" smtClean="0">
                <a:solidFill>
                  <a:srgbClr val="00B0F0"/>
                </a:solidFill>
                <a:latin typeface="Comic Sans MS" panose="030F0702030302020204" pitchFamily="66" charset="0"/>
              </a:rPr>
              <a:t>ve </a:t>
            </a:r>
          </a:p>
          <a:p>
            <a:pPr algn="ctr"/>
            <a:r>
              <a:rPr lang="tr-TR" sz="2400" dirty="0" smtClean="0">
                <a:solidFill>
                  <a:srgbClr val="00B0F0"/>
                </a:solidFill>
                <a:latin typeface="Comic Sans MS" panose="030F0702030302020204" pitchFamily="66" charset="0"/>
              </a:rPr>
              <a:t>derslerinizi daha iyi öğrenmenizi sağlar</a:t>
            </a:r>
          </a:p>
        </p:txBody>
      </p:sp>
      <p:pic>
        <p:nvPicPr>
          <p:cNvPr id="13"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56" y="8792"/>
            <a:ext cx="710661" cy="710662"/>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
          <p:cNvPicPr>
            <a:picLocks noChangeAspect="1"/>
          </p:cNvPicPr>
          <p:nvPr/>
        </p:nvPicPr>
        <p:blipFill>
          <a:blip r:embed="rId5" cstate="print">
            <a:extLst>
              <a:ext uri="{28A0092B-C50C-407E-A947-70E740481C1C}">
                <a14:useLocalDpi xmlns:a14="http://schemas.microsoft.com/office/drawing/2010/main" val="0"/>
              </a:ext>
            </a:extLst>
          </a:blip>
          <a:srcRect t="25208"/>
          <a:stretch>
            <a:fillRect/>
          </a:stretch>
        </p:blipFill>
        <p:spPr bwMode="auto">
          <a:xfrm>
            <a:off x="6517686" y="2028263"/>
            <a:ext cx="25969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a:blip r:embed="rId6">
            <a:extLst>
              <a:ext uri="{28A0092B-C50C-407E-A947-70E740481C1C}">
                <a14:useLocalDpi xmlns:a14="http://schemas.microsoft.com/office/drawing/2010/main" val="0"/>
              </a:ext>
            </a:extLst>
          </a:blip>
          <a:srcRect l="9837" t="21449" r="5113" b="7175"/>
          <a:stretch>
            <a:fillRect/>
          </a:stretch>
        </p:blipFill>
        <p:spPr bwMode="auto">
          <a:xfrm>
            <a:off x="4907342" y="873876"/>
            <a:ext cx="25923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5"/>
          <p:cNvPicPr>
            <a:picLocks noChangeAspect="1"/>
          </p:cNvPicPr>
          <p:nvPr/>
        </p:nvPicPr>
        <p:blipFill rotWithShape="1">
          <a:blip r:embed="rId7" cstate="print">
            <a:extLst>
              <a:ext uri="{28A0092B-C50C-407E-A947-70E740481C1C}">
                <a14:useLocalDpi xmlns:a14="http://schemas.microsoft.com/office/drawing/2010/main" val="0"/>
              </a:ext>
            </a:extLst>
          </a:blip>
          <a:srcRect l="19432" r="4970"/>
          <a:stretch/>
        </p:blipFill>
        <p:spPr>
          <a:xfrm>
            <a:off x="36092" y="3283323"/>
            <a:ext cx="2878850" cy="2204864"/>
          </a:xfrm>
          <a:prstGeom prst="rect">
            <a:avLst/>
          </a:prstGeom>
        </p:spPr>
      </p:pic>
      <p:pic>
        <p:nvPicPr>
          <p:cNvPr id="15" name="Resim 14"/>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7" presetClass="emph" presetSubtype="0" fill="remove" grpId="2" nodeType="withEffect">
                                  <p:stCondLst>
                                    <p:cond delay="0"/>
                                  </p:stCondLst>
                                  <p:childTnLst>
                                    <p:animClr clrSpc="rgb" dir="cw">
                                      <p:cBhvr override="childStyle">
                                        <p:cTn id="8" dur="250" autoRev="1" fill="remove"/>
                                        <p:tgtEl>
                                          <p:spTgt spid="10"/>
                                        </p:tgtEl>
                                        <p:attrNameLst>
                                          <p:attrName>style.color</p:attrName>
                                        </p:attrNameLst>
                                      </p:cBhvr>
                                      <p:to>
                                        <a:schemeClr val="bg1"/>
                                      </p:to>
                                    </p:animClr>
                                    <p:animClr clrSpc="rgb" dir="cw">
                                      <p:cBhvr>
                                        <p:cTn id="9" dur="250" autoRev="1" fill="remove"/>
                                        <p:tgtEl>
                                          <p:spTgt spid="10"/>
                                        </p:tgtEl>
                                        <p:attrNameLst>
                                          <p:attrName>fillcolor</p:attrName>
                                        </p:attrNameLst>
                                      </p:cBhvr>
                                      <p:to>
                                        <a:schemeClr val="bg1"/>
                                      </p:to>
                                    </p:animClr>
                                    <p:set>
                                      <p:cBhvr>
                                        <p:cTn id="10" dur="250" autoRev="1" fill="remove"/>
                                        <p:tgtEl>
                                          <p:spTgt spid="10"/>
                                        </p:tgtEl>
                                        <p:attrNameLst>
                                          <p:attrName>fill.type</p:attrName>
                                        </p:attrNameLst>
                                      </p:cBhvr>
                                      <p:to>
                                        <p:strVal val="solid"/>
                                      </p:to>
                                    </p:set>
                                    <p:set>
                                      <p:cBhvr>
                                        <p:cTn id="11"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 96"/>
          <p:cNvGrpSpPr>
            <a:grpSpLocks/>
          </p:cNvGrpSpPr>
          <p:nvPr/>
        </p:nvGrpSpPr>
        <p:grpSpPr bwMode="auto">
          <a:xfrm>
            <a:off x="866355" y="681807"/>
            <a:ext cx="7883098" cy="5913409"/>
            <a:chOff x="-941743" y="230620"/>
            <a:chExt cx="10518254" cy="7887948"/>
          </a:xfrm>
        </p:grpSpPr>
        <p:grpSp>
          <p:nvGrpSpPr>
            <p:cNvPr id="34823" name="Grup 99"/>
            <p:cNvGrpSpPr>
              <a:grpSpLocks/>
            </p:cNvGrpSpPr>
            <p:nvPr/>
          </p:nvGrpSpPr>
          <p:grpSpPr bwMode="auto">
            <a:xfrm>
              <a:off x="5731255" y="230620"/>
              <a:ext cx="2905921" cy="1431378"/>
              <a:chOff x="1749805" y="230619"/>
              <a:chExt cx="2905921" cy="1431378"/>
            </a:xfrm>
          </p:grpSpPr>
          <p:cxnSp>
            <p:nvCxnSpPr>
              <p:cNvPr id="122" name="Eğri Bağlayıcı 121"/>
              <p:cNvCxnSpPr/>
              <p:nvPr/>
            </p:nvCxnSpPr>
            <p:spPr>
              <a:xfrm flipV="1">
                <a:off x="1749805" y="1440045"/>
                <a:ext cx="1896076" cy="221952"/>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Metin Kutusu 2"/>
              <p:cNvSpPr txBox="1">
                <a:spLocks noChangeArrowheads="1"/>
              </p:cNvSpPr>
              <p:nvPr/>
            </p:nvSpPr>
            <p:spPr bwMode="auto">
              <a:xfrm rot="492619">
                <a:off x="2999319" y="230619"/>
                <a:ext cx="1656407" cy="1175894"/>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4F81BD"/>
                    </a:solidFill>
                    <a:ea typeface="Calibri" panose="020F0502020204030204" pitchFamily="34" charset="0"/>
                    <a:cs typeface="Times New Roman" panose="02020603050405020304" pitchFamily="18" charset="0"/>
                  </a:rPr>
                  <a:t>Süt ve ürünleri grubu</a:t>
                </a:r>
                <a:endParaRPr lang="tr-TR" sz="1100" dirty="0">
                  <a:ea typeface="Calibri" panose="020F0502020204030204" pitchFamily="34" charset="0"/>
                  <a:cs typeface="Times New Roman" panose="02020603050405020304" pitchFamily="18" charset="0"/>
                </a:endParaRPr>
              </a:p>
            </p:txBody>
          </p:sp>
        </p:grpSp>
        <p:grpSp>
          <p:nvGrpSpPr>
            <p:cNvPr id="34824" name="Grup 100"/>
            <p:cNvGrpSpPr>
              <a:grpSpLocks/>
            </p:cNvGrpSpPr>
            <p:nvPr/>
          </p:nvGrpSpPr>
          <p:grpSpPr bwMode="auto">
            <a:xfrm>
              <a:off x="-836177" y="442089"/>
              <a:ext cx="2148594" cy="1579559"/>
              <a:chOff x="-1807727" y="375413"/>
              <a:chExt cx="2148595" cy="1579560"/>
            </a:xfrm>
          </p:grpSpPr>
          <p:cxnSp>
            <p:nvCxnSpPr>
              <p:cNvPr id="120" name="Eğri Bağlayıcı 119"/>
              <p:cNvCxnSpPr>
                <a:endCxn id="121" idx="2"/>
              </p:cNvCxnSpPr>
              <p:nvPr/>
            </p:nvCxnSpPr>
            <p:spPr>
              <a:xfrm rot="10800000">
                <a:off x="-843754" y="1546627"/>
                <a:ext cx="1184622" cy="408346"/>
              </a:xfrm>
              <a:prstGeom prst="curved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807727" y="375413"/>
                <a:ext cx="1666998" cy="11857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chemeClr val="accent6">
                        <a:lumMod val="75000"/>
                      </a:schemeClr>
                    </a:solidFill>
                    <a:ea typeface="Calibri" panose="020F0502020204030204" pitchFamily="34" charset="0"/>
                    <a:cs typeface="Times New Roman" panose="02020603050405020304" pitchFamily="18" charset="0"/>
                  </a:rPr>
                  <a:t>Ekmek ve tahıllar grubu</a:t>
                </a:r>
                <a:endParaRPr lang="tr-TR" sz="1100" dirty="0">
                  <a:solidFill>
                    <a:schemeClr val="accent6">
                      <a:lumMod val="75000"/>
                    </a:schemeClr>
                  </a:solidFill>
                  <a:ea typeface="Calibri" panose="020F0502020204030204" pitchFamily="34" charset="0"/>
                  <a:cs typeface="Times New Roman" panose="02020603050405020304" pitchFamily="18" charset="0"/>
                </a:endParaRPr>
              </a:p>
            </p:txBody>
          </p:sp>
        </p:grpSp>
        <p:grpSp>
          <p:nvGrpSpPr>
            <p:cNvPr id="34825" name="Grup 101"/>
            <p:cNvGrpSpPr>
              <a:grpSpLocks/>
            </p:cNvGrpSpPr>
            <p:nvPr/>
          </p:nvGrpSpPr>
          <p:grpSpPr bwMode="auto">
            <a:xfrm>
              <a:off x="6697792" y="2049782"/>
              <a:ext cx="2878719" cy="2284176"/>
              <a:chOff x="1131600" y="1078064"/>
              <a:chExt cx="2878720" cy="2284515"/>
            </a:xfrm>
          </p:grpSpPr>
          <p:cxnSp>
            <p:nvCxnSpPr>
              <p:cNvPr id="118" name="Eğri Bağlayıcı 117"/>
              <p:cNvCxnSpPr>
                <a:endCxn id="119" idx="1"/>
              </p:cNvCxnSpPr>
              <p:nvPr/>
            </p:nvCxnSpPr>
            <p:spPr>
              <a:xfrm flipV="1">
                <a:off x="1131600" y="2220322"/>
                <a:ext cx="548492" cy="105090"/>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Metin Kutusu 2"/>
              <p:cNvSpPr txBox="1">
                <a:spLocks noChangeArrowheads="1"/>
              </p:cNvSpPr>
              <p:nvPr/>
            </p:nvSpPr>
            <p:spPr bwMode="auto">
              <a:xfrm>
                <a:off x="1680092" y="1078064"/>
                <a:ext cx="2330228" cy="2284515"/>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7030A0"/>
                    </a:solidFill>
                    <a:ea typeface="Calibri" panose="020F0502020204030204" pitchFamily="34" charset="0"/>
                    <a:cs typeface="Times New Roman" panose="02020603050405020304" pitchFamily="18" charset="0"/>
                  </a:rPr>
                  <a:t>Et ve ürünleri, tavuk, balık, yumurta ve kurubaklagiler ile yağlı tohumlar grubu</a:t>
                </a:r>
                <a:endParaRPr lang="tr-TR" sz="1100" dirty="0">
                  <a:ea typeface="Calibri" panose="020F0502020204030204" pitchFamily="34" charset="0"/>
                  <a:cs typeface="Times New Roman" panose="02020603050405020304" pitchFamily="18" charset="0"/>
                </a:endParaRPr>
              </a:p>
            </p:txBody>
          </p:sp>
        </p:grpSp>
        <p:grpSp>
          <p:nvGrpSpPr>
            <p:cNvPr id="34826" name="Grup 102"/>
            <p:cNvGrpSpPr>
              <a:grpSpLocks/>
            </p:cNvGrpSpPr>
            <p:nvPr/>
          </p:nvGrpSpPr>
          <p:grpSpPr bwMode="auto">
            <a:xfrm>
              <a:off x="3661469" y="6382276"/>
              <a:ext cx="1913447" cy="1736292"/>
              <a:chOff x="-462856" y="1181625"/>
              <a:chExt cx="1913448" cy="1736292"/>
            </a:xfrm>
          </p:grpSpPr>
          <p:cxnSp>
            <p:nvCxnSpPr>
              <p:cNvPr id="116" name="Eğri Bağlayıcı 115"/>
              <p:cNvCxnSpPr/>
              <p:nvPr/>
            </p:nvCxnSpPr>
            <p:spPr>
              <a:xfrm rot="5400000">
                <a:off x="-13292" y="1546867"/>
                <a:ext cx="1014320" cy="283835"/>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117" name="Metin Kutusu 2"/>
              <p:cNvSpPr txBox="1">
                <a:spLocks noChangeArrowheads="1"/>
              </p:cNvSpPr>
              <p:nvPr/>
            </p:nvSpPr>
            <p:spPr bwMode="auto">
              <a:xfrm rot="150892">
                <a:off x="-462856" y="2161940"/>
                <a:ext cx="1913448" cy="75597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EC28C2"/>
                    </a:solidFill>
                    <a:ea typeface="Calibri" panose="020F0502020204030204" pitchFamily="34" charset="0"/>
                    <a:cs typeface="Times New Roman" panose="02020603050405020304" pitchFamily="18" charset="0"/>
                  </a:rPr>
                  <a:t>Taze meyveler grubu</a:t>
                </a:r>
                <a:endParaRPr lang="tr-TR" sz="1100" dirty="0">
                  <a:ea typeface="Calibri" panose="020F0502020204030204" pitchFamily="34" charset="0"/>
                  <a:cs typeface="Times New Roman" panose="02020603050405020304" pitchFamily="18" charset="0"/>
                </a:endParaRPr>
              </a:p>
            </p:txBody>
          </p:sp>
        </p:grpSp>
        <p:grpSp>
          <p:nvGrpSpPr>
            <p:cNvPr id="34827" name="Grup 103"/>
            <p:cNvGrpSpPr>
              <a:grpSpLocks/>
            </p:cNvGrpSpPr>
            <p:nvPr/>
          </p:nvGrpSpPr>
          <p:grpSpPr bwMode="auto">
            <a:xfrm>
              <a:off x="1588111" y="5806817"/>
              <a:ext cx="1831531" cy="1864515"/>
              <a:chOff x="-202590" y="1215766"/>
              <a:chExt cx="1831531" cy="1864515"/>
            </a:xfrm>
          </p:grpSpPr>
          <p:cxnSp>
            <p:nvCxnSpPr>
              <p:cNvPr id="114" name="Eğri Bağlayıcı 113"/>
              <p:cNvCxnSpPr/>
              <p:nvPr/>
            </p:nvCxnSpPr>
            <p:spPr>
              <a:xfrm rot="16200000" flipH="1">
                <a:off x="-379367" y="1445394"/>
                <a:ext cx="1007152" cy="547895"/>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5" name="Metin Kutusu 2"/>
              <p:cNvSpPr txBox="1">
                <a:spLocks noChangeArrowheads="1"/>
              </p:cNvSpPr>
              <p:nvPr/>
            </p:nvSpPr>
            <p:spPr bwMode="auto">
              <a:xfrm rot="20984369">
                <a:off x="-202590" y="2202343"/>
                <a:ext cx="1831531" cy="8779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863D"/>
                    </a:solidFill>
                    <a:ea typeface="Calibri" panose="020F0502020204030204" pitchFamily="34" charset="0"/>
                    <a:cs typeface="Times New Roman" panose="02020603050405020304" pitchFamily="18" charset="0"/>
                  </a:rPr>
                  <a:t>Taze sebzeler grubu</a:t>
                </a:r>
                <a:endParaRPr 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778542" y="6478526"/>
              <a:ext cx="569788" cy="368459"/>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B0F0"/>
                  </a:solidFill>
                  <a:ea typeface="Calibri" panose="020F0502020204030204" pitchFamily="34" charset="0"/>
                  <a:cs typeface="Times New Roman" panose="02020603050405020304" pitchFamily="18" charset="0"/>
                </a:rPr>
                <a:t>Su</a:t>
              </a:r>
              <a:endParaRPr lang="tr-TR" sz="1050" dirty="0">
                <a:ea typeface="Calibri" panose="020F0502020204030204" pitchFamily="34" charset="0"/>
                <a:cs typeface="Times New Roman" panose="02020603050405020304" pitchFamily="18" charset="0"/>
              </a:endParaRPr>
            </a:p>
          </p:txBody>
        </p:sp>
        <p:sp>
          <p:nvSpPr>
            <p:cNvPr id="111" name="Metin Kutusu 2"/>
            <p:cNvSpPr txBox="1">
              <a:spLocks noChangeArrowheads="1"/>
            </p:cNvSpPr>
            <p:nvPr/>
          </p:nvSpPr>
          <p:spPr bwMode="auto">
            <a:xfrm rot="21263473">
              <a:off x="8054890" y="5533546"/>
              <a:ext cx="1381044" cy="546541"/>
            </a:xfrm>
            <a:prstGeom prst="rect">
              <a:avLst/>
            </a:prstGeom>
            <a:noFill/>
            <a:ln w="9525">
              <a:noFill/>
              <a:miter lim="800000"/>
              <a:headEnd/>
              <a:tailEnd/>
            </a:ln>
          </p:spPr>
          <p:txBody>
            <a:bodyPr lIns="68580" tIns="34290" rIns="68580" bIns="34290"/>
            <a:lstStyle/>
            <a:p>
              <a:pPr>
                <a:lnSpc>
                  <a:spcPct val="115000"/>
                </a:lnSpc>
                <a:spcAft>
                  <a:spcPts val="750"/>
                </a:spcAft>
                <a:defRPr/>
              </a:pPr>
              <a:r>
                <a:rPr lang="tr-TR" sz="1600" b="1" dirty="0">
                  <a:solidFill>
                    <a:srgbClr val="4F6228"/>
                  </a:solidFill>
                  <a:ea typeface="Calibri" panose="020F0502020204030204" pitchFamily="34" charset="0"/>
                  <a:cs typeface="Times New Roman" panose="02020603050405020304" pitchFamily="18" charset="0"/>
                </a:rPr>
                <a:t>Zeytinyağı</a:t>
              </a:r>
              <a:endParaRPr lang="tr-TR" sz="1100" dirty="0">
                <a:ea typeface="Calibri" panose="020F0502020204030204" pitchFamily="34" charset="0"/>
                <a:cs typeface="Times New Roman" panose="02020603050405020304" pitchFamily="18" charset="0"/>
              </a:endParaRPr>
            </a:p>
          </p:txBody>
        </p:sp>
        <p:grpSp>
          <p:nvGrpSpPr>
            <p:cNvPr id="34830" name="Grup 106"/>
            <p:cNvGrpSpPr>
              <a:grpSpLocks/>
            </p:cNvGrpSpPr>
            <p:nvPr/>
          </p:nvGrpSpPr>
          <p:grpSpPr bwMode="auto">
            <a:xfrm>
              <a:off x="-941743" y="3277953"/>
              <a:ext cx="1075213" cy="1896373"/>
              <a:chOff x="-941744" y="334729"/>
              <a:chExt cx="1075213" cy="1896373"/>
            </a:xfrm>
          </p:grpSpPr>
          <p:cxnSp>
            <p:nvCxnSpPr>
              <p:cNvPr id="108" name="Eğri Bağlayıcı 107"/>
              <p:cNvCxnSpPr/>
              <p:nvPr/>
            </p:nvCxnSpPr>
            <p:spPr>
              <a:xfrm rot="16200000" flipV="1">
                <a:off x="-1271992" y="1214569"/>
                <a:ext cx="1346781" cy="686286"/>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Metin Kutusu 2"/>
              <p:cNvSpPr txBox="1">
                <a:spLocks noChangeArrowheads="1"/>
              </p:cNvSpPr>
              <p:nvPr/>
            </p:nvSpPr>
            <p:spPr bwMode="auto">
              <a:xfrm rot="21521255">
                <a:off x="-929852" y="334729"/>
                <a:ext cx="1063321" cy="104396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400" b="1" dirty="0">
                    <a:solidFill>
                      <a:srgbClr val="FF0000"/>
                    </a:solidFill>
                    <a:ea typeface="Calibri" panose="020F0502020204030204" pitchFamily="34" charset="0"/>
                    <a:cs typeface="Times New Roman" panose="02020603050405020304" pitchFamily="18" charset="0"/>
                  </a:rPr>
                  <a:t>Fiziksel aktivite figürü</a:t>
                </a:r>
                <a:endParaRPr lang="tr-TR" sz="1050" dirty="0">
                  <a:solidFill>
                    <a:srgbClr val="FF0000"/>
                  </a:solidFill>
                  <a:ea typeface="Calibri" panose="020F0502020204030204" pitchFamily="34" charset="0"/>
                  <a:cs typeface="Times New Roman" panose="02020603050405020304" pitchFamily="18" charset="0"/>
                </a:endParaRPr>
              </a:p>
            </p:txBody>
          </p:sp>
        </p:grpSp>
      </p:grpSp>
      <p:sp>
        <p:nvSpPr>
          <p:cNvPr id="34819" name="Metin kutusu 1"/>
          <p:cNvSpPr txBox="1">
            <a:spLocks noChangeArrowheads="1"/>
          </p:cNvSpPr>
          <p:nvPr/>
        </p:nvSpPr>
        <p:spPr bwMode="auto">
          <a:xfrm>
            <a:off x="34925" y="6350"/>
            <a:ext cx="907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a:t>
            </a:r>
          </a:p>
        </p:txBody>
      </p:sp>
      <p:sp>
        <p:nvSpPr>
          <p:cNvPr id="2" name="Yuvarlatılmış Dikdörtgen 1"/>
          <p:cNvSpPr/>
          <p:nvPr/>
        </p:nvSpPr>
        <p:spPr>
          <a:xfrm>
            <a:off x="179511" y="5805264"/>
            <a:ext cx="2499822" cy="963836"/>
          </a:xfrm>
          <a:prstGeom prst="roundRect">
            <a:avLst/>
          </a:prstGeom>
          <a:noFill/>
          <a:ln w="19050" cap="flat" cmpd="sng" algn="ctr">
            <a:solidFill>
              <a:srgbClr val="FFFF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r>
              <a:rPr lang="tr-TR" altLang="tr-TR" sz="2000" i="1" dirty="0">
                <a:solidFill>
                  <a:srgbClr val="FF0000"/>
                </a:solidFill>
                <a:latin typeface="+mj-lt"/>
              </a:rPr>
              <a:t>Her öğünde </a:t>
            </a:r>
            <a:endParaRPr lang="tr-TR" altLang="tr-TR" sz="2000" i="1" dirty="0" smtClean="0">
              <a:solidFill>
                <a:srgbClr val="FF0000"/>
              </a:solidFill>
              <a:latin typeface="+mj-lt"/>
            </a:endParaRPr>
          </a:p>
          <a:p>
            <a:pPr algn="ctr">
              <a:defRPr/>
            </a:pPr>
            <a:r>
              <a:rPr lang="tr-TR" altLang="tr-TR" sz="2000" i="1" dirty="0" smtClean="0">
                <a:solidFill>
                  <a:srgbClr val="FF0000"/>
                </a:solidFill>
                <a:latin typeface="+mj-lt"/>
              </a:rPr>
              <a:t>her besin grubundan tüketmeliyiz</a:t>
            </a:r>
            <a:endParaRPr lang="tr-TR" altLang="tr-TR" sz="2000" i="1" dirty="0">
              <a:solidFill>
                <a:srgbClr val="FF0000"/>
              </a:solidFill>
              <a:latin typeface="+mj-lt"/>
            </a:endParaRPr>
          </a:p>
        </p:txBody>
      </p:sp>
      <p:sp>
        <p:nvSpPr>
          <p:cNvPr id="32" name="Yuvarlatılmış Dikdörtgen 31"/>
          <p:cNvSpPr/>
          <p:nvPr/>
        </p:nvSpPr>
        <p:spPr>
          <a:xfrm>
            <a:off x="6747442" y="5930849"/>
            <a:ext cx="2103663" cy="849312"/>
          </a:xfrm>
          <a:prstGeom prst="round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eaLnBrk="1" hangingPunct="1">
              <a:lnSpc>
                <a:spcPct val="90000"/>
              </a:lnSpc>
              <a:defRPr/>
            </a:pPr>
            <a:r>
              <a:rPr lang="tr-TR" altLang="tr-TR" sz="2000" i="1" dirty="0">
                <a:solidFill>
                  <a:srgbClr val="00B0F0"/>
                </a:solidFill>
              </a:rPr>
              <a:t>Günde</a:t>
            </a:r>
          </a:p>
          <a:p>
            <a:pPr algn="ctr" eaLnBrk="1" hangingPunct="1">
              <a:lnSpc>
                <a:spcPct val="90000"/>
              </a:lnSpc>
              <a:defRPr/>
            </a:pPr>
            <a:r>
              <a:rPr lang="tr-TR" altLang="tr-TR" sz="2000" i="1" dirty="0">
                <a:solidFill>
                  <a:srgbClr val="00B0F0"/>
                </a:solidFill>
              </a:rPr>
              <a:t>8-10 bardak </a:t>
            </a:r>
            <a:r>
              <a:rPr lang="tr-TR" altLang="tr-TR" sz="2000" b="1" i="1" dirty="0">
                <a:solidFill>
                  <a:srgbClr val="00B0F0"/>
                </a:solidFill>
              </a:rPr>
              <a:t>“SU” </a:t>
            </a:r>
            <a:r>
              <a:rPr lang="tr-TR" altLang="tr-TR" sz="2000" i="1" dirty="0" smtClean="0">
                <a:solidFill>
                  <a:srgbClr val="00B0F0"/>
                </a:solidFill>
              </a:rPr>
              <a:t>içmeliyiz</a:t>
            </a:r>
            <a:endParaRPr lang="tr-TR" altLang="tr-TR" sz="2000" i="1" dirty="0">
              <a:solidFill>
                <a:srgbClr val="00B0F0"/>
              </a:solidFill>
            </a:endParaRPr>
          </a:p>
        </p:txBody>
      </p:sp>
      <p:grpSp>
        <p:nvGrpSpPr>
          <p:cNvPr id="34" name="Grup 33"/>
          <p:cNvGrpSpPr/>
          <p:nvPr/>
        </p:nvGrpSpPr>
        <p:grpSpPr>
          <a:xfrm>
            <a:off x="1049032" y="1078264"/>
            <a:ext cx="6475296" cy="4486070"/>
            <a:chOff x="759748" y="-389224"/>
            <a:chExt cx="6475296" cy="4486070"/>
          </a:xfrm>
        </p:grpSpPr>
        <p:pic>
          <p:nvPicPr>
            <p:cNvPr id="35" name="Resim 34"/>
            <p:cNvPicPr>
              <a:picLocks noChangeAspect="1"/>
            </p:cNvPicPr>
            <p:nvPr/>
          </p:nvPicPr>
          <p:blipFill>
            <a:blip r:embed="rId2"/>
            <a:stretch>
              <a:fillRect/>
            </a:stretch>
          </p:blipFill>
          <p:spPr>
            <a:xfrm>
              <a:off x="6415545" y="2537576"/>
              <a:ext cx="819499" cy="1404000"/>
            </a:xfrm>
            <a:prstGeom prst="rect">
              <a:avLst/>
            </a:prstGeom>
          </p:spPr>
        </p:pic>
        <p:pic>
          <p:nvPicPr>
            <p:cNvPr id="36" name="Resim 35"/>
            <p:cNvPicPr>
              <a:picLocks noChangeAspect="1"/>
            </p:cNvPicPr>
            <p:nvPr/>
          </p:nvPicPr>
          <p:blipFill>
            <a:blip r:embed="rId3"/>
            <a:stretch>
              <a:fillRect/>
            </a:stretch>
          </p:blipFill>
          <p:spPr>
            <a:xfrm>
              <a:off x="759748" y="2836846"/>
              <a:ext cx="1124743" cy="1260000"/>
            </a:xfrm>
            <a:prstGeom prst="rect">
              <a:avLst/>
            </a:prstGeom>
          </p:spPr>
        </p:pic>
        <p:pic>
          <p:nvPicPr>
            <p:cNvPr id="37" name="Resim 36"/>
            <p:cNvPicPr>
              <a:picLocks noChangeAspect="1"/>
            </p:cNvPicPr>
            <p:nvPr/>
          </p:nvPicPr>
          <p:blipFill>
            <a:blip r:embed="rId4"/>
            <a:stretch>
              <a:fillRect/>
            </a:stretch>
          </p:blipFill>
          <p:spPr>
            <a:xfrm>
              <a:off x="1847300" y="-389224"/>
              <a:ext cx="4483778" cy="4464000"/>
            </a:xfrm>
            <a:prstGeom prst="ellipse">
              <a:avLst/>
            </a:prstGeom>
          </p:spPr>
        </p:pic>
      </p:grpSp>
      <p:cxnSp>
        <p:nvCxnSpPr>
          <p:cNvPr id="57" name="Eğri Bağlayıcı 56"/>
          <p:cNvCxnSpPr/>
          <p:nvPr/>
        </p:nvCxnSpPr>
        <p:spPr bwMode="auto">
          <a:xfrm>
            <a:off x="7493194" y="4440338"/>
            <a:ext cx="517359" cy="266726"/>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4024" y="736253"/>
            <a:ext cx="7395033" cy="6118933"/>
            <a:chOff x="294024" y="736253"/>
            <a:chExt cx="7395033" cy="6118933"/>
          </a:xfrm>
        </p:grpSpPr>
        <p:grpSp>
          <p:nvGrpSpPr>
            <p:cNvPr id="20" name="Grup 19"/>
            <p:cNvGrpSpPr/>
            <p:nvPr/>
          </p:nvGrpSpPr>
          <p:grpSpPr>
            <a:xfrm>
              <a:off x="1454943" y="736253"/>
              <a:ext cx="6234114" cy="6118933"/>
              <a:chOff x="1454943" y="755209"/>
              <a:chExt cx="6234114" cy="6118933"/>
            </a:xfrm>
          </p:grpSpPr>
          <p:pic>
            <p:nvPicPr>
              <p:cNvPr id="22" name="Resim 21"/>
              <p:cNvPicPr>
                <a:picLocks noChangeAspect="1"/>
              </p:cNvPicPr>
              <p:nvPr/>
            </p:nvPicPr>
            <p:blipFill>
              <a:blip r:embed="rId3"/>
              <a:stretch>
                <a:fillRect/>
              </a:stretch>
            </p:blipFill>
            <p:spPr>
              <a:xfrm>
                <a:off x="1454943" y="755209"/>
                <a:ext cx="6234114" cy="6118933"/>
              </a:xfrm>
              <a:prstGeom prst="rect">
                <a:avLst/>
              </a:prstGeom>
            </p:spPr>
          </p:pic>
          <p:sp>
            <p:nvSpPr>
              <p:cNvPr id="23" name="Pasta 2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Pasta 23"/>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sta 24"/>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Pasta 25"/>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sta 26"/>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1" name="Oval 20"/>
            <p:cNvSpPr/>
            <p:nvPr/>
          </p:nvSpPr>
          <p:spPr>
            <a:xfrm>
              <a:off x="294024" y="4725144"/>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a:t>
            </a:r>
            <a:r>
              <a:rPr lang="tr-TR" altLang="tr-TR" sz="36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TABAĞIMIZI HAZIRLAYALIM</a:t>
            </a:r>
            <a:endPar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4524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txBox="1">
            <a:spLocks/>
          </p:cNvSpPr>
          <p:nvPr/>
        </p:nvSpPr>
        <p:spPr bwMode="auto">
          <a:xfrm>
            <a:off x="47628" y="100013"/>
            <a:ext cx="9045575" cy="952504"/>
          </a:xfrm>
          <a:prstGeom prst="rect">
            <a:avLst/>
          </a:prstGeom>
          <a:solidFill>
            <a:schemeClr val="accent2">
              <a:lumMod val="20000"/>
              <a:lumOff val="80000"/>
            </a:schemeClr>
          </a:solidFill>
          <a:ln>
            <a:noFill/>
          </a:ln>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dirty="0" smtClean="0">
                <a:solidFill>
                  <a:srgbClr val="FF0000"/>
                </a:solidFill>
                <a:latin typeface="Comic Sans MS" panose="030F0702030302020204" pitchFamily="66" charset="0"/>
              </a:rPr>
              <a:t>Unutmayın! </a:t>
            </a:r>
          </a:p>
          <a:p>
            <a:pPr algn="ctr" eaLnBrk="1" hangingPunct="1">
              <a:spcBef>
                <a:spcPct val="0"/>
              </a:spcBef>
              <a:buFontTx/>
              <a:buNone/>
              <a:defRPr/>
            </a:pPr>
            <a:r>
              <a:rPr lang="tr-TR" altLang="tr-TR" sz="3200" dirty="0" smtClean="0">
                <a:solidFill>
                  <a:srgbClr val="FF0000"/>
                </a:solidFill>
                <a:latin typeface="Comic Sans MS" panose="030F0702030302020204" pitchFamily="66" charset="0"/>
              </a:rPr>
              <a:t>Gıda </a:t>
            </a:r>
            <a:r>
              <a:rPr lang="tr-TR" altLang="tr-TR" sz="3200" dirty="0">
                <a:solidFill>
                  <a:srgbClr val="FF0000"/>
                </a:solidFill>
                <a:latin typeface="Comic Sans MS" panose="030F0702030302020204" pitchFamily="66" charset="0"/>
              </a:rPr>
              <a:t>satın alınırken etiket bilgileri okunmalıdır</a:t>
            </a:r>
            <a:endParaRPr lang="tr-TR" altLang="tr-TR" sz="2400" i="1" dirty="0">
              <a:latin typeface="Comic Sans MS" panose="030F0702030302020204" pitchFamily="66" charset="0"/>
            </a:endParaRPr>
          </a:p>
        </p:txBody>
      </p:sp>
      <p:sp>
        <p:nvSpPr>
          <p:cNvPr id="28675" name="2 İçerik Yer Tutucusu"/>
          <p:cNvSpPr txBox="1">
            <a:spLocks/>
          </p:cNvSpPr>
          <p:nvPr/>
        </p:nvSpPr>
        <p:spPr bwMode="auto">
          <a:xfrm>
            <a:off x="179513" y="1196533"/>
            <a:ext cx="6768752" cy="518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defRPr/>
            </a:pPr>
            <a:r>
              <a:rPr lang="tr-TR" altLang="tr-TR" sz="2400" dirty="0">
                <a:latin typeface="Comic Sans MS" panose="030F0702030302020204" pitchFamily="66" charset="0"/>
              </a:rPr>
              <a:t>Son kullanma tarihi (SKT) veya tavsiye edilen tüketim tarihi (TETT) okunmalı ve kullanma/tüketim tarihi </a:t>
            </a:r>
            <a:r>
              <a:rPr lang="tr-TR" altLang="tr-TR" sz="2400" b="1" u="sng" dirty="0">
                <a:solidFill>
                  <a:srgbClr val="FF0000"/>
                </a:solidFill>
                <a:latin typeface="Comic Sans MS" panose="030F0702030302020204" pitchFamily="66" charset="0"/>
              </a:rPr>
              <a:t>geçmemiş</a:t>
            </a:r>
            <a:r>
              <a:rPr lang="tr-TR" altLang="tr-TR" sz="2400" dirty="0">
                <a:latin typeface="Comic Sans MS" panose="030F0702030302020204" pitchFamily="66" charset="0"/>
              </a:rPr>
              <a:t> ürün satın </a:t>
            </a:r>
            <a:r>
              <a:rPr lang="tr-TR" altLang="tr-TR" sz="2400" dirty="0" smtClean="0">
                <a:latin typeface="Comic Sans MS" panose="030F0702030302020204" pitchFamily="66" charset="0"/>
              </a:rPr>
              <a:t>alınmalıdır</a:t>
            </a:r>
          </a:p>
          <a:p>
            <a:pPr eaLnBrk="1" hangingPunct="1">
              <a:defRPr/>
            </a:pPr>
            <a:endParaRPr lang="tr-TR" altLang="tr-TR" sz="2400" dirty="0">
              <a:latin typeface="Comic Sans MS" panose="030F0702030302020204" pitchFamily="66" charset="0"/>
            </a:endParaRPr>
          </a:p>
          <a:p>
            <a:pPr eaLnBrk="1" hangingPunct="1">
              <a:defRPr/>
            </a:pPr>
            <a:r>
              <a:rPr lang="tr-TR" altLang="tr-TR" sz="2400" dirty="0">
                <a:latin typeface="Comic Sans MS" panose="030F0702030302020204" pitchFamily="66" charset="0"/>
              </a:rPr>
              <a:t>«</a:t>
            </a:r>
            <a:r>
              <a:rPr lang="tr-TR" altLang="tr-TR" sz="2400" b="1" dirty="0">
                <a:latin typeface="Comic Sans MS" panose="030F0702030302020204" pitchFamily="66" charset="0"/>
              </a:rPr>
              <a:t>İçindekiler</a:t>
            </a:r>
            <a:r>
              <a:rPr lang="tr-TR" altLang="tr-TR" sz="2400" dirty="0">
                <a:latin typeface="Comic Sans MS" panose="030F0702030302020204" pitchFamily="66" charset="0"/>
              </a:rPr>
              <a:t>» kısmına dikkat edilmelidir. Özellikle;</a:t>
            </a:r>
          </a:p>
          <a:p>
            <a:pPr lvl="1" eaLnBrk="1" hangingPunct="1">
              <a:defRPr/>
            </a:pPr>
            <a:r>
              <a:rPr lang="tr-TR" altLang="tr-TR" sz="2000" dirty="0">
                <a:latin typeface="Comic Sans MS" panose="030F0702030302020204" pitchFamily="66" charset="0"/>
              </a:rPr>
              <a:t>Tuz</a:t>
            </a:r>
          </a:p>
          <a:p>
            <a:pPr lvl="1" eaLnBrk="1" hangingPunct="1">
              <a:defRPr/>
            </a:pPr>
            <a:r>
              <a:rPr lang="tr-TR" altLang="tr-TR" sz="2000" dirty="0">
                <a:latin typeface="Comic Sans MS" panose="030F0702030302020204" pitchFamily="66" charset="0"/>
              </a:rPr>
              <a:t>Eklenmiş şeker / ilave şeker</a:t>
            </a:r>
          </a:p>
          <a:p>
            <a:pPr lvl="1" eaLnBrk="1" hangingPunct="1">
              <a:defRPr/>
            </a:pPr>
            <a:r>
              <a:rPr lang="tr-TR" altLang="tr-TR" sz="2000" dirty="0">
                <a:latin typeface="Comic Sans MS" panose="030F0702030302020204" pitchFamily="66" charset="0"/>
              </a:rPr>
              <a:t>Doymuş yağ</a:t>
            </a:r>
          </a:p>
          <a:p>
            <a:pPr lvl="1" eaLnBrk="1" hangingPunct="1">
              <a:defRPr/>
            </a:pPr>
            <a:r>
              <a:rPr lang="tr-TR" altLang="tr-TR" sz="2000" dirty="0">
                <a:latin typeface="Comic Sans MS" panose="030F0702030302020204" pitchFamily="66" charset="0"/>
              </a:rPr>
              <a:t>Trans yağ</a:t>
            </a:r>
          </a:p>
          <a:p>
            <a:pPr lvl="1" eaLnBrk="1" hangingPunct="1">
              <a:defRPr/>
            </a:pPr>
            <a:r>
              <a:rPr lang="tr-TR" altLang="tr-TR" sz="2000" dirty="0">
                <a:latin typeface="Comic Sans MS" panose="030F0702030302020204" pitchFamily="66" charset="0"/>
              </a:rPr>
              <a:t>Sodyum (Na)</a:t>
            </a:r>
          </a:p>
          <a:p>
            <a:pPr marL="0" indent="0">
              <a:buNone/>
              <a:defRPr/>
            </a:pPr>
            <a:r>
              <a:rPr lang="tr-TR" altLang="tr-TR" sz="2400" dirty="0">
                <a:latin typeface="Comic Sans MS" panose="030F0702030302020204" pitchFamily="66" charset="0"/>
              </a:rPr>
              <a:t>miktar ve içerikleri iyi bir şekilde okunarak </a:t>
            </a:r>
            <a:r>
              <a:rPr lang="tr-TR" altLang="tr-TR" sz="2400" b="1" u="sng" dirty="0">
                <a:solidFill>
                  <a:srgbClr val="FF0000"/>
                </a:solidFill>
                <a:latin typeface="Comic Sans MS" panose="030F0702030302020204" pitchFamily="66" charset="0"/>
              </a:rPr>
              <a:t>sağlıklı</a:t>
            </a:r>
            <a:r>
              <a:rPr lang="tr-TR" altLang="tr-TR" sz="2400" b="1" dirty="0">
                <a:latin typeface="Comic Sans MS" panose="030F0702030302020204" pitchFamily="66" charset="0"/>
              </a:rPr>
              <a:t> </a:t>
            </a:r>
            <a:r>
              <a:rPr lang="tr-TR" altLang="tr-TR" sz="2400" dirty="0">
                <a:latin typeface="Comic Sans MS" panose="030F0702030302020204" pitchFamily="66" charset="0"/>
              </a:rPr>
              <a:t>gıda tercihi yapılmalıdır</a:t>
            </a:r>
          </a:p>
          <a:p>
            <a:pPr eaLnBrk="1" hangingPunct="1">
              <a:defRPr/>
            </a:pPr>
            <a:endParaRPr lang="tr-TR" altLang="tr-TR" sz="2000" dirty="0">
              <a:latin typeface="Comic Sans MS" panose="030F0702030302020204" pitchFamily="66" charset="0"/>
            </a:endParaRPr>
          </a:p>
        </p:txBody>
      </p:sp>
      <p:pic>
        <p:nvPicPr>
          <p:cNvPr id="2" name="Resim 1"/>
          <p:cNvPicPr>
            <a:picLocks noChangeAspect="1"/>
          </p:cNvPicPr>
          <p:nvPr/>
        </p:nvPicPr>
        <p:blipFill>
          <a:blip r:embed="rId2"/>
          <a:stretch>
            <a:fillRect/>
          </a:stretch>
        </p:blipFill>
        <p:spPr>
          <a:xfrm>
            <a:off x="6970586" y="2564796"/>
            <a:ext cx="1876687" cy="2448267"/>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5096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öğesi nedir?</a:t>
            </a:r>
            <a:endParaRPr lang="tr-TR" sz="4000" b="1" dirty="0">
              <a:solidFill>
                <a:srgbClr val="FF0000"/>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sz="3600" dirty="0" smtClean="0"/>
              <a:t>Besin öğeleri besinlerin yapı taşıdır</a:t>
            </a:r>
          </a:p>
          <a:p>
            <a:r>
              <a:rPr lang="tr-TR" sz="3600" dirty="0" smtClean="0"/>
              <a:t>Vücut bileşimimiz </a:t>
            </a:r>
            <a:r>
              <a:rPr lang="tr-TR" sz="3600" dirty="0"/>
              <a:t>besin öğelerinden </a:t>
            </a:r>
            <a:r>
              <a:rPr lang="tr-TR" sz="3600" dirty="0" smtClean="0"/>
              <a:t>oluşur </a:t>
            </a:r>
            <a:endParaRPr lang="tr-TR" sz="3600" dirty="0"/>
          </a:p>
          <a:p>
            <a:endParaRPr lang="tr-TR" dirty="0" smtClean="0"/>
          </a:p>
          <a:p>
            <a:endParaRPr lang="tr-TR" dirty="0" smtClean="0"/>
          </a:p>
        </p:txBody>
      </p:sp>
      <p:grpSp>
        <p:nvGrpSpPr>
          <p:cNvPr id="4" name="Grup 3"/>
          <p:cNvGrpSpPr/>
          <p:nvPr/>
        </p:nvGrpSpPr>
        <p:grpSpPr>
          <a:xfrm>
            <a:off x="457200" y="2996952"/>
            <a:ext cx="8229600" cy="2664296"/>
            <a:chOff x="457200" y="3573016"/>
            <a:chExt cx="8229600" cy="2664296"/>
          </a:xfrm>
        </p:grpSpPr>
        <p:sp>
          <p:nvSpPr>
            <p:cNvPr id="5" name="Yuvarlatılmış Dikdörtgen 4"/>
            <p:cNvSpPr/>
            <p:nvPr/>
          </p:nvSpPr>
          <p:spPr>
            <a:xfrm>
              <a:off x="457200" y="3573016"/>
              <a:ext cx="8229600" cy="266429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Organlarımızın düzenli çalışabilmesi ve günlük işlerimizi sağlıklı sürdürebilmemiz için </a:t>
              </a:r>
              <a:r>
                <a:rPr lang="tr-TR" sz="3600" dirty="0" smtClean="0">
                  <a:solidFill>
                    <a:schemeClr val="tx1"/>
                  </a:solidFill>
                </a:rPr>
                <a:t>her gün besin </a:t>
              </a:r>
              <a:r>
                <a:rPr lang="tr-TR" sz="3600" dirty="0">
                  <a:solidFill>
                    <a:schemeClr val="tx1"/>
                  </a:solidFill>
                </a:rPr>
                <a:t>öğelerinin her birinden </a:t>
              </a:r>
              <a:r>
                <a:rPr lang="tr-TR" sz="3600" dirty="0" smtClean="0">
                  <a:solidFill>
                    <a:schemeClr val="tx1"/>
                  </a:solidFill>
                </a:rPr>
                <a:t>almamız gerekir</a:t>
              </a:r>
              <a:endParaRPr lang="tr-TR" sz="3600" dirty="0">
                <a:solidFill>
                  <a:schemeClr val="tx1"/>
                </a:solidFill>
              </a:endParaRPr>
            </a:p>
          </p:txBody>
        </p:sp>
        <p:pic>
          <p:nvPicPr>
            <p:cNvPr id="6"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156176" y="5445224"/>
              <a:ext cx="474910" cy="49865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623207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6856" flipH="1">
            <a:off x="-317825" y="2948792"/>
            <a:ext cx="5058956" cy="3372637"/>
          </a:xfrm>
          <a:prstGeom prst="rect">
            <a:avLst/>
          </a:prstGeom>
        </p:spPr>
      </p:pic>
      <p:sp>
        <p:nvSpPr>
          <p:cNvPr id="2" name="Başlık 1"/>
          <p:cNvSpPr>
            <a:spLocks noGrp="1"/>
          </p:cNvSpPr>
          <p:nvPr>
            <p:ph type="title"/>
          </p:nvPr>
        </p:nvSpPr>
        <p:spPr>
          <a:xfrm rot="20738522">
            <a:off x="3835231" y="1966613"/>
            <a:ext cx="5335133" cy="3048857"/>
          </a:xfrm>
        </p:spPr>
        <p:txBody>
          <a:bodyPr>
            <a:noAutofit/>
          </a:bodyPr>
          <a:lstStyle/>
          <a:p>
            <a:r>
              <a:rPr lang="tr-TR" sz="5200" b="1" dirty="0">
                <a:solidFill>
                  <a:srgbClr val="00B050"/>
                </a:solidFill>
                <a:latin typeface="Calibri" panose="020F0502020204030204" pitchFamily="34" charset="0"/>
                <a:cs typeface="Calibri" panose="020F0502020204030204" pitchFamily="34" charset="0"/>
              </a:rPr>
              <a:t>Y</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t</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r</a:t>
            </a:r>
            <a:r>
              <a:rPr lang="tr-TR" sz="5200" b="1" dirty="0">
                <a:solidFill>
                  <a:srgbClr val="C00000"/>
                </a:solidFill>
                <a:latin typeface="Calibri" panose="020F0502020204030204" pitchFamily="34" charset="0"/>
                <a:cs typeface="Calibri" panose="020F0502020204030204" pitchFamily="34" charset="0"/>
              </a:rPr>
              <a:t>l</a:t>
            </a:r>
            <a:r>
              <a:rPr lang="tr-TR" sz="5200" b="1" dirty="0">
                <a:solidFill>
                  <a:srgbClr val="7030A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v</a:t>
            </a:r>
            <a:r>
              <a:rPr lang="tr-TR" sz="5200" b="1" dirty="0">
                <a:solidFill>
                  <a:srgbClr val="0070C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 </a:t>
            </a:r>
            <a:r>
              <a:rPr lang="tr-TR" sz="5200" b="1" dirty="0" smtClean="0">
                <a:solidFill>
                  <a:schemeClr val="accent6"/>
                </a:solidFill>
                <a:latin typeface="Calibri" panose="020F0502020204030204" pitchFamily="34" charset="0"/>
                <a:cs typeface="Calibri" panose="020F0502020204030204" pitchFamily="34" charset="0"/>
              </a:rPr>
              <a:t>d</a:t>
            </a:r>
            <a:r>
              <a:rPr lang="tr-TR" sz="5200" b="1" dirty="0" smtClean="0">
                <a:solidFill>
                  <a:srgbClr val="FF0000"/>
                </a:solidFill>
                <a:latin typeface="Calibri" panose="020F0502020204030204" pitchFamily="34" charset="0"/>
                <a:cs typeface="Calibri" panose="020F0502020204030204" pitchFamily="34" charset="0"/>
              </a:rPr>
              <a:t>e</a:t>
            </a:r>
            <a:r>
              <a:rPr lang="tr-TR" sz="5200" b="1" dirty="0" smtClean="0">
                <a:solidFill>
                  <a:srgbClr val="00B0F0"/>
                </a:solidFill>
                <a:latin typeface="Calibri" panose="020F0502020204030204" pitchFamily="34" charset="0"/>
                <a:cs typeface="Calibri" panose="020F0502020204030204" pitchFamily="34" charset="0"/>
              </a:rPr>
              <a:t>n</a:t>
            </a:r>
            <a:r>
              <a:rPr lang="tr-TR" sz="5200" b="1" dirty="0" smtClean="0">
                <a:solidFill>
                  <a:srgbClr val="7030A0"/>
                </a:solidFill>
                <a:latin typeface="Calibri" panose="020F0502020204030204" pitchFamily="34" charset="0"/>
                <a:cs typeface="Calibri" panose="020F0502020204030204" pitchFamily="34" charset="0"/>
              </a:rPr>
              <a:t>g</a:t>
            </a:r>
            <a:r>
              <a:rPr lang="tr-TR" sz="5200" b="1" dirty="0" smtClean="0">
                <a:solidFill>
                  <a:srgbClr val="00B050"/>
                </a:solidFill>
                <a:latin typeface="Calibri" panose="020F0502020204030204" pitchFamily="34" charset="0"/>
                <a:cs typeface="Calibri" panose="020F0502020204030204" pitchFamily="34" charset="0"/>
              </a:rPr>
              <a:t>e</a:t>
            </a:r>
            <a:r>
              <a:rPr lang="tr-TR" sz="5200" b="1" dirty="0" smtClean="0">
                <a:solidFill>
                  <a:srgbClr val="FFC000"/>
                </a:solidFill>
                <a:latin typeface="Calibri" panose="020F0502020204030204" pitchFamily="34" charset="0"/>
                <a:cs typeface="Calibri" panose="020F0502020204030204" pitchFamily="34" charset="0"/>
              </a:rPr>
              <a:t>l</a:t>
            </a:r>
            <a:r>
              <a:rPr lang="tr-TR" sz="5200" b="1" dirty="0" smtClean="0">
                <a:solidFill>
                  <a:srgbClr val="B50B78"/>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 </a:t>
            </a:r>
            <a:r>
              <a:rPr lang="tr-TR" sz="5200" b="1" dirty="0" smtClean="0">
                <a:solidFill>
                  <a:srgbClr val="FF0000"/>
                </a:solidFill>
                <a:latin typeface="Calibri" panose="020F0502020204030204" pitchFamily="34" charset="0"/>
                <a:cs typeface="Calibri" panose="020F0502020204030204" pitchFamily="34" charset="0"/>
              </a:rPr>
              <a:t>b</a:t>
            </a:r>
            <a:r>
              <a:rPr lang="tr-TR" sz="5200" b="1" dirty="0" smtClean="0">
                <a:solidFill>
                  <a:srgbClr val="00B0F0"/>
                </a:solidFill>
                <a:latin typeface="Calibri" panose="020F0502020204030204" pitchFamily="34" charset="0"/>
                <a:cs typeface="Calibri" panose="020F0502020204030204" pitchFamily="34" charset="0"/>
              </a:rPr>
              <a:t>e</a:t>
            </a:r>
            <a:r>
              <a:rPr lang="tr-TR" sz="5200" b="1" dirty="0" smtClean="0">
                <a:solidFill>
                  <a:srgbClr val="EF19C1"/>
                </a:solidFill>
                <a:latin typeface="Calibri" panose="020F0502020204030204" pitchFamily="34" charset="0"/>
                <a:cs typeface="Calibri" panose="020F0502020204030204" pitchFamily="34" charset="0"/>
              </a:rPr>
              <a:t>s</a:t>
            </a:r>
            <a:r>
              <a:rPr lang="tr-TR" sz="5200" b="1" dirty="0" smtClean="0">
                <a:solidFill>
                  <a:srgbClr val="0070C0"/>
                </a:solidFill>
                <a:latin typeface="Calibri" panose="020F0502020204030204" pitchFamily="34" charset="0"/>
                <a:cs typeface="Calibri" panose="020F0502020204030204" pitchFamily="34" charset="0"/>
              </a:rPr>
              <a:t>l</a:t>
            </a:r>
            <a:r>
              <a:rPr lang="tr-TR" sz="5200" b="1" dirty="0" smtClean="0">
                <a:solidFill>
                  <a:srgbClr val="FFC000"/>
                </a:solidFill>
                <a:latin typeface="Calibri" panose="020F0502020204030204" pitchFamily="34" charset="0"/>
                <a:cs typeface="Calibri" panose="020F0502020204030204" pitchFamily="34" charset="0"/>
              </a:rPr>
              <a:t>e</a:t>
            </a:r>
            <a:r>
              <a:rPr lang="tr-TR" sz="5200" b="1" dirty="0" smtClean="0">
                <a:solidFill>
                  <a:srgbClr val="00B050"/>
                </a:solidFill>
                <a:latin typeface="Calibri" panose="020F0502020204030204" pitchFamily="34" charset="0"/>
                <a:cs typeface="Calibri" panose="020F0502020204030204" pitchFamily="34" charset="0"/>
              </a:rPr>
              <a:t>n</a:t>
            </a:r>
            <a:r>
              <a:rPr lang="tr-TR" sz="5200" b="1" dirty="0" smtClean="0">
                <a:solidFill>
                  <a:srgbClr val="C00000"/>
                </a:solidFill>
                <a:latin typeface="Calibri" panose="020F0502020204030204" pitchFamily="34" charset="0"/>
                <a:cs typeface="Calibri" panose="020F0502020204030204" pitchFamily="34" charset="0"/>
              </a:rPr>
              <a:t>e</a:t>
            </a:r>
            <a:r>
              <a:rPr lang="tr-TR" sz="5200" b="1" dirty="0" smtClean="0">
                <a:solidFill>
                  <a:schemeClr val="accent4"/>
                </a:solidFill>
                <a:latin typeface="Calibri" panose="020F0502020204030204" pitchFamily="34" charset="0"/>
                <a:cs typeface="Calibri" panose="020F0502020204030204" pitchFamily="34" charset="0"/>
              </a:rPr>
              <a:t>l</a:t>
            </a:r>
            <a:r>
              <a:rPr lang="tr-TR" sz="5200" b="1" dirty="0" smtClean="0">
                <a:solidFill>
                  <a:srgbClr val="0070C0"/>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m</a:t>
            </a:r>
            <a:r>
              <a:rPr lang="tr-TR" sz="5200" b="1" i="1" dirty="0" smtClean="0">
                <a:solidFill>
                  <a:srgbClr val="FF0000"/>
                </a:solidFill>
                <a:latin typeface="Calibri" panose="020F0502020204030204" pitchFamily="34" charset="0"/>
                <a:cs typeface="Calibri" panose="020F0502020204030204" pitchFamily="34" charset="0"/>
              </a:rPr>
              <a:t/>
            </a:r>
            <a:br>
              <a:rPr lang="tr-TR" sz="5200" b="1" i="1" dirty="0" smtClean="0">
                <a:solidFill>
                  <a:srgbClr val="FF000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 </a:t>
            </a:r>
            <a:r>
              <a:rPr lang="tr-TR" sz="5200" b="1" i="1" dirty="0" smtClean="0">
                <a:solidFill>
                  <a:srgbClr val="00B0F0"/>
                </a:solidFill>
                <a:latin typeface="Calibri" panose="020F0502020204030204" pitchFamily="34" charset="0"/>
                <a:cs typeface="Calibri" panose="020F0502020204030204" pitchFamily="34" charset="0"/>
              </a:rPr>
              <a:t>sağlıklı büyüyelim</a:t>
            </a:r>
            <a:br>
              <a:rPr lang="tr-TR" sz="5200" b="1" i="1" dirty="0" smtClean="0">
                <a:solidFill>
                  <a:srgbClr val="00B0F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mutlu yaşayalım</a:t>
            </a:r>
            <a:endParaRPr lang="tr-TR" sz="5200" b="1" i="1" dirty="0">
              <a:solidFill>
                <a:srgbClr val="FF0000"/>
              </a:solidFill>
              <a:latin typeface="Calibri" panose="020F0502020204030204" pitchFamily="34" charset="0"/>
              <a:cs typeface="Calibri" panose="020F0502020204030204" pitchFamily="34" charset="0"/>
            </a:endParaRPr>
          </a:p>
        </p:txBody>
      </p:sp>
      <p:sp>
        <p:nvSpPr>
          <p:cNvPr id="4" name="İkizkenar Üçgen 3"/>
          <p:cNvSpPr/>
          <p:nvPr/>
        </p:nvSpPr>
        <p:spPr>
          <a:xfrm>
            <a:off x="107504" y="4869161"/>
            <a:ext cx="9018912" cy="1967805"/>
          </a:xfrm>
          <a:prstGeom prst="triangle">
            <a:avLst>
              <a:gd name="adj" fmla="val 9193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kizkenar Üçgen 4"/>
          <p:cNvSpPr/>
          <p:nvPr/>
        </p:nvSpPr>
        <p:spPr>
          <a:xfrm flipH="1" flipV="1">
            <a:off x="8386235" y="4869159"/>
            <a:ext cx="741785" cy="1967807"/>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kizkenar Üçgen 5"/>
          <p:cNvSpPr/>
          <p:nvPr/>
        </p:nvSpPr>
        <p:spPr>
          <a:xfrm rot="10800000" flipV="1">
            <a:off x="7524328" y="4883386"/>
            <a:ext cx="853114" cy="1953580"/>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3691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a:t>
            </a:r>
            <a:r>
              <a:rPr lang="tr-TR" sz="2800" dirty="0" smtClean="0">
                <a:ea typeface="+mj-ea"/>
                <a:cs typeface="+mj-cs"/>
              </a:rPr>
              <a:t>. Dr. </a:t>
            </a:r>
            <a:r>
              <a:rPr lang="tr-TR" sz="2800" dirty="0">
                <a:ea typeface="+mj-ea"/>
                <a:cs typeface="+mj-cs"/>
              </a:rPr>
              <a:t>Asiye 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230263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öğeleri nelerdir?</a:t>
            </a:r>
            <a:endParaRPr lang="tr-TR" sz="4000" b="1" dirty="0">
              <a:solidFill>
                <a:srgbClr val="FF0000"/>
              </a:solidFill>
              <a:latin typeface="+mn-lt"/>
            </a:endParaRPr>
          </a:p>
        </p:txBody>
      </p:sp>
      <p:sp>
        <p:nvSpPr>
          <p:cNvPr id="3" name="İçerik Yer Tutucusu 2"/>
          <p:cNvSpPr>
            <a:spLocks noGrp="1"/>
          </p:cNvSpPr>
          <p:nvPr>
            <p:ph idx="1"/>
          </p:nvPr>
        </p:nvSpPr>
        <p:spPr>
          <a:xfrm>
            <a:off x="611560" y="732874"/>
            <a:ext cx="4391472" cy="6093296"/>
          </a:xfrm>
        </p:spPr>
        <p:txBody>
          <a:bodyPr anchor="ctr">
            <a:normAutofit/>
          </a:bodyPr>
          <a:lstStyle/>
          <a:p>
            <a:pPr marL="57150" indent="0">
              <a:buNone/>
            </a:pPr>
            <a:r>
              <a:rPr lang="tr-TR" sz="4800" i="1" dirty="0" smtClean="0">
                <a:solidFill>
                  <a:srgbClr val="FF0000"/>
                </a:solidFill>
              </a:rPr>
              <a:t>-Karbonhidratlar </a:t>
            </a:r>
          </a:p>
          <a:p>
            <a:pPr marL="57150" indent="0">
              <a:buNone/>
            </a:pPr>
            <a:r>
              <a:rPr lang="tr-TR" sz="4800" i="1" dirty="0" smtClean="0">
                <a:solidFill>
                  <a:schemeClr val="accent1"/>
                </a:solidFill>
              </a:rPr>
              <a:t>-Proteinler</a:t>
            </a:r>
          </a:p>
          <a:p>
            <a:pPr marL="57150" indent="0">
              <a:buNone/>
            </a:pPr>
            <a:r>
              <a:rPr lang="tr-TR" sz="4800" i="1" dirty="0" smtClean="0">
                <a:solidFill>
                  <a:schemeClr val="accent6"/>
                </a:solidFill>
              </a:rPr>
              <a:t>-Yağlar</a:t>
            </a:r>
          </a:p>
          <a:p>
            <a:pPr marL="57150" indent="0">
              <a:buNone/>
            </a:pPr>
            <a:r>
              <a:rPr lang="tr-TR" sz="4800" i="1" dirty="0" smtClean="0">
                <a:solidFill>
                  <a:srgbClr val="00B050"/>
                </a:solidFill>
              </a:rPr>
              <a:t>-Vitaminler </a:t>
            </a:r>
          </a:p>
          <a:p>
            <a:pPr marL="57150" indent="0">
              <a:buNone/>
            </a:pPr>
            <a:r>
              <a:rPr lang="tr-TR" sz="4800" i="1" dirty="0" smtClean="0">
                <a:solidFill>
                  <a:schemeClr val="accent4"/>
                </a:solidFill>
              </a:rPr>
              <a:t>-Mineraller </a:t>
            </a:r>
          </a:p>
          <a:p>
            <a:pPr marL="57150" indent="0">
              <a:buNone/>
            </a:pPr>
            <a:r>
              <a:rPr lang="tr-TR" sz="4800" i="1" dirty="0" smtClean="0">
                <a:solidFill>
                  <a:srgbClr val="00B0F0"/>
                </a:solidFill>
              </a:rPr>
              <a:t>-Su</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7" y="779257"/>
            <a:ext cx="4042792" cy="6061159"/>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2565317" y="6281583"/>
            <a:ext cx="2490460" cy="576000"/>
          </a:xfrm>
          <a:prstGeom prst="rect">
            <a:avLst/>
          </a:prstGeom>
        </p:spPr>
      </p:pic>
    </p:spTree>
    <p:extLst>
      <p:ext uri="{BB962C8B-B14F-4D97-AF65-F5344CB8AC3E}">
        <p14:creationId xmlns:p14="http://schemas.microsoft.com/office/powerpoint/2010/main" val="32844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Karbonhidratlar</a:t>
            </a:r>
          </a:p>
        </p:txBody>
      </p:sp>
      <p:sp>
        <p:nvSpPr>
          <p:cNvPr id="3" name="İçerik Yer Tutucusu 2"/>
          <p:cNvSpPr>
            <a:spLocks noGrp="1"/>
          </p:cNvSpPr>
          <p:nvPr>
            <p:ph idx="1"/>
          </p:nvPr>
        </p:nvSpPr>
        <p:spPr>
          <a:xfrm>
            <a:off x="395536" y="1340768"/>
            <a:ext cx="8363272" cy="4536504"/>
          </a:xfrm>
        </p:spPr>
        <p:txBody>
          <a:bodyPr>
            <a:normAutofit/>
          </a:bodyPr>
          <a:lstStyle/>
          <a:p>
            <a:r>
              <a:rPr lang="tr-TR" dirty="0" smtClean="0"/>
              <a:t>Besinlerde </a:t>
            </a:r>
            <a:r>
              <a:rPr lang="tr-TR" dirty="0"/>
              <a:t>en çok bulunan besin </a:t>
            </a:r>
            <a:r>
              <a:rPr lang="tr-TR" dirty="0" smtClean="0"/>
              <a:t>ögesidir</a:t>
            </a:r>
          </a:p>
          <a:p>
            <a:r>
              <a:rPr lang="tr-TR" dirty="0" smtClean="0"/>
              <a:t>Vücudun harcadığı enerjinin büyük bölümünü sağlar</a:t>
            </a:r>
          </a:p>
          <a:p>
            <a:r>
              <a:rPr lang="tr-TR" dirty="0" smtClean="0"/>
              <a:t>Sindirim </a:t>
            </a:r>
            <a:r>
              <a:rPr lang="tr-TR" dirty="0"/>
              <a:t>sonrası kanda glukoz olarak </a:t>
            </a:r>
            <a:r>
              <a:rPr lang="tr-TR" dirty="0" smtClean="0"/>
              <a:t>bulunur</a:t>
            </a:r>
          </a:p>
          <a:p>
            <a:r>
              <a:rPr lang="tr-TR" dirty="0" smtClean="0"/>
              <a:t>Karbonhidratlar </a:t>
            </a:r>
            <a:r>
              <a:rPr lang="tr-TR" dirty="0"/>
              <a:t>karaciğer ve kaslarda glikojen olarak </a:t>
            </a:r>
            <a:r>
              <a:rPr lang="tr-TR" dirty="0" smtClean="0"/>
              <a:t>depolanır </a:t>
            </a:r>
          </a:p>
          <a:p>
            <a:r>
              <a:rPr lang="tr-TR" dirty="0" smtClean="0"/>
              <a:t>Günlük </a:t>
            </a:r>
            <a:r>
              <a:rPr lang="tr-TR" dirty="0"/>
              <a:t>fazla alınan karbonhidrat </a:t>
            </a:r>
            <a:r>
              <a:rPr lang="tr-TR" dirty="0" smtClean="0"/>
              <a:t>yağa dönüşerek depolanır</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6522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sp>
        <p:nvSpPr>
          <p:cNvPr id="3" name="İçerik Yer Tutucusu 2"/>
          <p:cNvSpPr>
            <a:spLocks noGrp="1"/>
          </p:cNvSpPr>
          <p:nvPr>
            <p:ph idx="1"/>
          </p:nvPr>
        </p:nvSpPr>
        <p:spPr>
          <a:xfrm>
            <a:off x="457200" y="1052736"/>
            <a:ext cx="8229600" cy="3600400"/>
          </a:xfrm>
        </p:spPr>
        <p:txBody>
          <a:bodyPr>
            <a:normAutofit fontScale="92500" lnSpcReduction="10000"/>
          </a:bodyPr>
          <a:lstStyle/>
          <a:p>
            <a:pPr marL="0" indent="0" algn="ctr">
              <a:buNone/>
            </a:pPr>
            <a:r>
              <a:rPr lang="tr-TR" dirty="0" smtClean="0"/>
              <a:t>Basit karbonhidratlar ya da basit şekerler</a:t>
            </a:r>
          </a:p>
          <a:p>
            <a:pPr marL="0" indent="0" algn="ctr">
              <a:buNone/>
            </a:pPr>
            <a:endParaRPr lang="tr-TR" dirty="0" smtClean="0"/>
          </a:p>
          <a:p>
            <a:pPr marL="0" indent="0" algn="ctr">
              <a:buNone/>
            </a:pPr>
            <a:r>
              <a:rPr lang="tr-TR" dirty="0" smtClean="0"/>
              <a:t>toz şeker </a:t>
            </a:r>
          </a:p>
          <a:p>
            <a:pPr marL="0" indent="0" algn="ctr">
              <a:buNone/>
            </a:pPr>
            <a:r>
              <a:rPr lang="tr-TR" dirty="0" smtClean="0"/>
              <a:t>(çay şekeri)</a:t>
            </a:r>
            <a:r>
              <a:rPr lang="tr-TR" dirty="0" err="1" smtClean="0"/>
              <a:t>dir</a:t>
            </a:r>
            <a:endParaRPr lang="tr-TR" dirty="0" smtClean="0"/>
          </a:p>
          <a:p>
            <a:pPr marL="0" indent="0" algn="ctr">
              <a:buNone/>
            </a:pPr>
            <a:endParaRPr lang="tr-TR" b="1" dirty="0" smtClean="0">
              <a:solidFill>
                <a:srgbClr val="FF0000"/>
              </a:solidFill>
              <a:sym typeface="Wingdings" panose="05000000000000000000" pitchFamily="2" charset="2"/>
            </a:endParaRPr>
          </a:p>
          <a:p>
            <a:pPr marL="0" indent="0" algn="ctr">
              <a:buNone/>
            </a:pPr>
            <a:r>
              <a:rPr lang="tr-TR" b="1" dirty="0" smtClean="0">
                <a:solidFill>
                  <a:srgbClr val="FF0000"/>
                </a:solidFill>
                <a:sym typeface="Wingdings" panose="05000000000000000000" pitchFamily="2" charset="2"/>
              </a:rPr>
              <a:t>Basit karbonhidratlardan u</a:t>
            </a:r>
            <a:r>
              <a:rPr lang="tr-TR" b="1" dirty="0" smtClean="0">
                <a:solidFill>
                  <a:srgbClr val="FF0000"/>
                </a:solidFill>
              </a:rPr>
              <a:t>zak durup, tüketmememizde yarar var</a:t>
            </a:r>
            <a:endParaRPr lang="tr-TR" b="1" dirty="0">
              <a:solidFill>
                <a:srgbClr val="FF0000"/>
              </a:solidFill>
            </a:endParaRPr>
          </a:p>
          <a:p>
            <a:pPr lvl="1"/>
            <a:endParaRPr lang="tr-TR" dirty="0" smtClean="0"/>
          </a:p>
        </p:txBody>
      </p:sp>
      <p:pic>
        <p:nvPicPr>
          <p:cNvPr id="5"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760288" y="3961104"/>
            <a:ext cx="432048" cy="453651"/>
          </a:xfrm>
          <a:prstGeom prst="ellipse">
            <a:avLst/>
          </a:prstGeom>
          <a:noFill/>
          <a:extLst>
            <a:ext uri="{909E8E84-426E-40DD-AFC4-6F175D3DCCD1}">
              <a14:hiddenFill xmlns:a14="http://schemas.microsoft.com/office/drawing/2010/main">
                <a:solidFill>
                  <a:srgbClr val="FFFFFF"/>
                </a:solidFill>
              </a14:hiddenFill>
            </a:ext>
          </a:extLst>
        </p:spPr>
      </p:pic>
      <p:sp>
        <p:nvSpPr>
          <p:cNvPr id="7" name="Aşağı Ok 6"/>
          <p:cNvSpPr/>
          <p:nvPr/>
        </p:nvSpPr>
        <p:spPr>
          <a:xfrm>
            <a:off x="4300299" y="1646802"/>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sp>
        <p:nvSpPr>
          <p:cNvPr id="9" name="Aşağı Ok 8"/>
          <p:cNvSpPr/>
          <p:nvPr/>
        </p:nvSpPr>
        <p:spPr>
          <a:xfrm>
            <a:off x="4300299" y="3129880"/>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5314" b="9968"/>
          <a:stretch/>
        </p:blipFill>
        <p:spPr>
          <a:xfrm>
            <a:off x="4576635" y="4783729"/>
            <a:ext cx="4567365" cy="2074271"/>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5314" b="9968"/>
          <a:stretch/>
        </p:blipFill>
        <p:spPr>
          <a:xfrm flipH="1">
            <a:off x="0" y="4783729"/>
            <a:ext cx="4576635" cy="2074271"/>
          </a:xfrm>
          <a:prstGeom prst="rect">
            <a:avLst/>
          </a:prstGeom>
        </p:spPr>
      </p:pic>
    </p:spTree>
    <p:extLst>
      <p:ext uri="{BB962C8B-B14F-4D97-AF65-F5344CB8AC3E}">
        <p14:creationId xmlns:p14="http://schemas.microsoft.com/office/powerpoint/2010/main" val="322339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81" b="5111"/>
          <a:stretch/>
        </p:blipFill>
        <p:spPr bwMode="auto">
          <a:xfrm>
            <a:off x="1232339" y="764704"/>
            <a:ext cx="6885000"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128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En </a:t>
            </a:r>
            <a:r>
              <a:rPr lang="tr-TR" dirty="0"/>
              <a:t>fazla enerji </a:t>
            </a:r>
            <a:r>
              <a:rPr lang="tr-TR" dirty="0" smtClean="0"/>
              <a:t>veren </a:t>
            </a:r>
            <a:r>
              <a:rPr lang="tr-TR" dirty="0"/>
              <a:t>besin </a:t>
            </a:r>
            <a:r>
              <a:rPr lang="tr-TR" dirty="0" smtClean="0"/>
              <a:t>öğesidir</a:t>
            </a:r>
          </a:p>
          <a:p>
            <a:r>
              <a:rPr lang="tr-TR" dirty="0"/>
              <a:t>Sindirim </a:t>
            </a:r>
            <a:r>
              <a:rPr lang="tr-TR" dirty="0" smtClean="0"/>
              <a:t>sistemimizde </a:t>
            </a:r>
            <a:r>
              <a:rPr lang="tr-TR" dirty="0"/>
              <a:t>yapı taşlarını oluşturan yağ asitlerine ayrılarak </a:t>
            </a:r>
            <a:r>
              <a:rPr lang="tr-TR" dirty="0" smtClean="0"/>
              <a:t>emilir</a:t>
            </a:r>
          </a:p>
          <a:p>
            <a:pPr lvl="1"/>
            <a:r>
              <a:rPr lang="tr-TR" dirty="0"/>
              <a:t>Bir kısmı enerji için </a:t>
            </a:r>
            <a:r>
              <a:rPr lang="tr-TR" dirty="0" smtClean="0"/>
              <a:t>kullanılır</a:t>
            </a:r>
          </a:p>
          <a:p>
            <a:pPr lvl="1"/>
            <a:r>
              <a:rPr lang="tr-TR" dirty="0" smtClean="0"/>
              <a:t>Bir </a:t>
            </a:r>
            <a:r>
              <a:rPr lang="tr-TR" dirty="0"/>
              <a:t>kısmı depo </a:t>
            </a:r>
            <a:r>
              <a:rPr lang="tr-TR" dirty="0" smtClean="0"/>
              <a:t>yağ olarak kullanılır</a:t>
            </a:r>
          </a:p>
          <a:p>
            <a:pPr lvl="1"/>
            <a:r>
              <a:rPr lang="tr-TR" dirty="0" smtClean="0"/>
              <a:t>Diğerleri </a:t>
            </a:r>
            <a:r>
              <a:rPr lang="tr-TR" dirty="0"/>
              <a:t>de vücudun düzenli çalışmasında etkinliği olan bazı hormonların ve kolesterolün yapımında </a:t>
            </a:r>
            <a:r>
              <a:rPr lang="tr-TR" dirty="0" smtClean="0"/>
              <a:t>kullanılır</a:t>
            </a:r>
            <a:endParaRPr lang="tr-TR" dirty="0"/>
          </a:p>
          <a:p>
            <a:r>
              <a:rPr lang="tr-TR" dirty="0"/>
              <a:t>Bazı vitaminlerin emilim ve taşınmasında görev </a:t>
            </a:r>
            <a:r>
              <a:rPr lang="tr-TR" dirty="0" smtClean="0"/>
              <a:t>alırlar</a:t>
            </a:r>
            <a:r>
              <a:rPr lang="tr-TR" dirty="0"/>
              <a:t>!</a:t>
            </a:r>
            <a:endParaRPr lang="tr-TR" dirty="0" smtClean="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3476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1512</Words>
  <Application>Microsoft Office PowerPoint</Application>
  <PresentationFormat>Ekran Gösterisi (4:3)</PresentationFormat>
  <Paragraphs>276</Paragraphs>
  <Slides>41</Slides>
  <Notes>6</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Beslenme  Besin Ögeleri  ve  Besin Grupları - Ortaokul -</vt:lpstr>
      <vt:lpstr>Eğitim Hedefleri</vt:lpstr>
      <vt:lpstr>Beslenme nedir?</vt:lpstr>
      <vt:lpstr>Besin öğesi nedir?</vt:lpstr>
      <vt:lpstr>Besin öğeleri nelerdir?</vt:lpstr>
      <vt:lpstr>Karbonhidratlar</vt:lpstr>
      <vt:lpstr>Basit karbonhidratlar</vt:lpstr>
      <vt:lpstr>Basit karbonhidratlar</vt:lpstr>
      <vt:lpstr>Yağlar</vt:lpstr>
      <vt:lpstr>Yağlar</vt:lpstr>
      <vt:lpstr>Yağlar</vt:lpstr>
      <vt:lpstr>Yağlar</vt:lpstr>
      <vt:lpstr>Proteinler</vt:lpstr>
      <vt:lpstr>Proteinler</vt:lpstr>
      <vt:lpstr>Proteinler</vt:lpstr>
      <vt:lpstr>Vitaminler</vt:lpstr>
      <vt:lpstr>Vitaminler</vt:lpstr>
      <vt:lpstr>Vitaminlerin kaynakları nelerdir?</vt:lpstr>
      <vt:lpstr>Vitaminlerin kaynakları nelerdir?</vt:lpstr>
      <vt:lpstr>PowerPoint Sunusu</vt:lpstr>
      <vt:lpstr>Minerallerin kaynakları nelerdir?</vt:lpstr>
      <vt:lpstr>Minerallerin kaynakları nelerdir?</vt:lpstr>
      <vt:lpstr>Minerallerin kaynakları nelerdir?</vt:lpstr>
      <vt:lpstr>Su</vt:lpstr>
      <vt:lpstr>PowerPoint Sunusu</vt:lpstr>
      <vt:lpstr>1. Süt ve ürünleri grubu</vt:lpstr>
      <vt:lpstr>1. Süt ve ürünleri grubu</vt:lpstr>
      <vt:lpstr>2. Et ve ürünleri, tavuk, balık, yumurta, kuru baklagiller ile yağlı tohumlar grubu</vt:lpstr>
      <vt:lpstr>2. Et ve ürünleri, tavuk, balık, yumurta, kuru baklagiller ile yağlı tohumlar grubu</vt:lpstr>
      <vt:lpstr>3. Sebzeler grubu</vt:lpstr>
      <vt:lpstr>4. Meyveler grubu</vt:lpstr>
      <vt:lpstr>Sebze ve Meyvelerin;</vt:lpstr>
      <vt:lpstr>5. Ekmek ve tahıllar grubu</vt:lpstr>
      <vt:lpstr>PowerPoint Sunusu</vt:lpstr>
      <vt:lpstr>PowerPoint Sunusu</vt:lpstr>
      <vt:lpstr>PowerPoint Sunusu</vt:lpstr>
      <vt:lpstr>PowerPoint Sunusu</vt:lpstr>
      <vt:lpstr>PowerPoint Sunusu</vt:lpstr>
      <vt:lpstr>PowerPoint Sunusu</vt:lpstr>
      <vt:lpstr>Yeterli ve dengeli beslenelim  sağlıklı büyüyelim mutlu yaşayalım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ZULEYHA KAPLAN</cp:lastModifiedBy>
  <cp:revision>428</cp:revision>
  <cp:lastPrinted>2018-03-21T14:00:30Z</cp:lastPrinted>
  <dcterms:created xsi:type="dcterms:W3CDTF">2016-02-29T15:38:30Z</dcterms:created>
  <dcterms:modified xsi:type="dcterms:W3CDTF">2019-09-26T08:26:21Z</dcterms:modified>
</cp:coreProperties>
</file>